
<file path=[Content_Types].xml><?xml version="1.0" encoding="utf-8"?>
<Types xmlns="http://schemas.openxmlformats.org/package/2006/content-types">
  <Default Extension="rels" ContentType="application/vnd.openxmlformats-package.relationships+xml"/>
  <Default Extension="xml" ContentType="application/xml"/>
  <Default Extension="jpeg" ContentType="image/jpeg"/>
  <Default Extension="png" ContentType="image/png"/>
  <Default Extension="svg" ContentType="image/svg"/>
  <Override PartName="/customXml/item1.xml" ContentType="application/xml"/>
  <Override PartName="/customXml/item2.xml" ContentType="application/xml"/>
  <Override PartName="/customXml/item3.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entation.xml" ContentType="application/vnd.openxmlformats-officedocument.presentationml.presentation.main+xml"/>
  <Override PartName="/ppt/presProps.xml" ContentType="application/vnd.openxmlformats-officedocument.presentationml.presPro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&#65279;<?xml version="1.0" encoding="utf-8" standalone="yes"?><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officeDocument/2006/relationships/extended-properties" Target="docProps/app.xml" /><Relationship Id="rId4" Type="http://schemas.openxmlformats.org/package/2006/relationships/metadata/thumbnail" Target="docProps/thumbnail.jpeg" /><Relationship Id="rId5" Type="http://schemas.openxmlformats.org/officeDocument/2006/relationships/custom-properties" Target="docProps/custom.xml" /></Relationships>
</file>

<file path=ppt/presentation.xml><?xml version="1.0" encoding="utf-8"?>
<!--Generated by Aspose.Slides for .NET 19.12-->
<p:presentation xmlns:r="http://schemas.openxmlformats.org/officeDocument/2006/relationships" xmlns:a="http://schemas.openxmlformats.org/drawingml/2006/main" xmlns:p="http://schemas.openxmlformats.org/presentationml/2006/main" showSpecialPlsOnTitleSld="0" saveSubsetFonts="1" autoCompressPictures="0">
  <p:sldMasterIdLst>
    <p:sldMasterId id="2147483648" r:id="rId5"/>
  </p:sldMasterIdLst>
  <p:notesMasterIdLst>
    <p:notesMasterId r:id="rId6"/>
  </p:notesMasterIdLst>
  <p:handoutMasterIdLst>
    <p:handoutMasterId r:id="rId7"/>
  </p:handoutMasterIdLst>
  <p:sldIdLst>
    <p:sldId id="335" r:id="rId8"/>
    <p:sldId id="336" r:id="rId9"/>
    <p:sldId id="340" r:id="rId10"/>
    <p:sldId id="337" r:id="rId11"/>
    <p:sldId id="338" r:id="rId12"/>
    <p:sldId id="349" r:id="rId13"/>
    <p:sldId id="339" r:id="rId14"/>
    <p:sldId id="347" r:id="rId15"/>
    <p:sldId id="341" r:id="rId16"/>
    <p:sldId id="342" r:id="rId17"/>
    <p:sldId id="351" r:id="rId18"/>
    <p:sldId id="352" r:id="rId19"/>
    <p:sldId id="353" r:id="rId20"/>
    <p:sldId id="354" r:id="rId21"/>
    <p:sldId id="355" r:id="rId22"/>
    <p:sldId id="356" r:id="rId23"/>
    <p:sldId id="357" r:id="rId24"/>
    <p:sldId id="358" r:id="rId25"/>
    <p:sldId id="359" r:id="rId26"/>
    <p:sldId id="360" r:id="rId27"/>
    <p:sldId id="361" r:id="rId28"/>
    <p:sldId id="362" r:id="rId29"/>
    <p:sldId id="350" r:id="rId30"/>
    <p:sldId id="363" r:id="rId31"/>
  </p:sldIdLst>
  <p:sldSz cx="12192000" cy="6858000"/>
  <p:notesSz cx="6858000" cy="9144000"/>
  <p:custDataLst>
    <p:tags r:id="rId3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r="http://schemas.openxmlformats.org/officeDocument/2006/relationships" xmlns:a="http://schemas.openxmlformats.org/drawingml/2006/main" def="{3B4B98B0-60AC-42C2-AFA5-B58CD77FA1E5}"/>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394" autoAdjust="0"/>
  </p:normalViewPr>
  <p:slideViewPr>
    <p:cSldViewPr snapToGrid="0">
      <p:cViewPr varScale="1">
        <p:scale>
          <a:sx n="89" d="100"/>
          <a:sy n="89" d="100"/>
        </p:scale>
        <p:origin x="466" y="72"/>
      </p:cViewPr>
      <p:guideLst>
        <p:guide pos="6504"/>
        <p:guide orient="horz" pos="3696"/>
        <p:guide orient="horz" pos="1968"/>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&#65279;<?xml version="1.0" encoding="utf-8" standalone="yes"?><Relationships xmlns="http://schemas.openxmlformats.org/package/2006/relationships"><Relationship Id="rId1" Type="http://schemas.openxmlformats.org/officeDocument/2006/relationships/customXml" Target="../customXml/item1.xml" /><Relationship Id="rId10" Type="http://schemas.openxmlformats.org/officeDocument/2006/relationships/slide" Target="slides/slide3.xml" /><Relationship Id="rId11" Type="http://schemas.openxmlformats.org/officeDocument/2006/relationships/slide" Target="slides/slide4.xml" /><Relationship Id="rId12" Type="http://schemas.openxmlformats.org/officeDocument/2006/relationships/slide" Target="slides/slide5.xml" /><Relationship Id="rId13" Type="http://schemas.openxmlformats.org/officeDocument/2006/relationships/slide" Target="slides/slide6.xml" /><Relationship Id="rId14" Type="http://schemas.openxmlformats.org/officeDocument/2006/relationships/slide" Target="slides/slide7.xml" /><Relationship Id="rId15" Type="http://schemas.openxmlformats.org/officeDocument/2006/relationships/slide" Target="slides/slide8.xml" /><Relationship Id="rId16" Type="http://schemas.openxmlformats.org/officeDocument/2006/relationships/slide" Target="slides/slide9.xml" /><Relationship Id="rId17" Type="http://schemas.openxmlformats.org/officeDocument/2006/relationships/slide" Target="slides/slide10.xml" /><Relationship Id="rId18" Type="http://schemas.openxmlformats.org/officeDocument/2006/relationships/slide" Target="slides/slide11.xml" /><Relationship Id="rId19" Type="http://schemas.openxmlformats.org/officeDocument/2006/relationships/slide" Target="slides/slide12.xml" /><Relationship Id="rId2" Type="http://schemas.openxmlformats.org/officeDocument/2006/relationships/customXml" Target="../customXml/item2.xml" /><Relationship Id="rId20" Type="http://schemas.openxmlformats.org/officeDocument/2006/relationships/slide" Target="slides/slide13.xml" /><Relationship Id="rId21" Type="http://schemas.openxmlformats.org/officeDocument/2006/relationships/slide" Target="slides/slide14.xml" /><Relationship Id="rId22" Type="http://schemas.openxmlformats.org/officeDocument/2006/relationships/slide" Target="slides/slide15.xml" /><Relationship Id="rId23" Type="http://schemas.openxmlformats.org/officeDocument/2006/relationships/slide" Target="slides/slide16.xml" /><Relationship Id="rId24" Type="http://schemas.openxmlformats.org/officeDocument/2006/relationships/slide" Target="slides/slide17.xml" /><Relationship Id="rId25" Type="http://schemas.openxmlformats.org/officeDocument/2006/relationships/slide" Target="slides/slide18.xml" /><Relationship Id="rId26" Type="http://schemas.openxmlformats.org/officeDocument/2006/relationships/slide" Target="slides/slide19.xml" /><Relationship Id="rId27" Type="http://schemas.openxmlformats.org/officeDocument/2006/relationships/slide" Target="slides/slide20.xml" /><Relationship Id="rId28" Type="http://schemas.openxmlformats.org/officeDocument/2006/relationships/slide" Target="slides/slide21.xml" /><Relationship Id="rId29" Type="http://schemas.openxmlformats.org/officeDocument/2006/relationships/slide" Target="slides/slide22.xml" /><Relationship Id="rId3" Type="http://schemas.openxmlformats.org/officeDocument/2006/relationships/customXml" Target="../customXml/item3.xml" /><Relationship Id="rId30" Type="http://schemas.openxmlformats.org/officeDocument/2006/relationships/slide" Target="slides/slide23.xml" /><Relationship Id="rId31" Type="http://schemas.openxmlformats.org/officeDocument/2006/relationships/slide" Target="slides/slide24.xml" /><Relationship Id="rId32" Type="http://schemas.openxmlformats.org/officeDocument/2006/relationships/tags" Target="tags/tag1.xml" /><Relationship Id="rId33" Type="http://schemas.openxmlformats.org/officeDocument/2006/relationships/presProps" Target="presProps.xml" /><Relationship Id="rId34" Type="http://schemas.openxmlformats.org/officeDocument/2006/relationships/viewProps" Target="viewProps.xml" /><Relationship Id="rId35" Type="http://schemas.openxmlformats.org/officeDocument/2006/relationships/theme" Target="theme/theme1.xml" /><Relationship Id="rId36" Type="http://schemas.microsoft.com/office/2018/10/relationships/authors" Target="authors.xml" /><Relationship Id="rId37" Type="http://schemas.openxmlformats.org/officeDocument/2006/relationships/tableStyles" Target="tableStyles.xml" /><Relationship Id="rId4" Type="http://schemas.openxmlformats.org/officeDocument/2006/relationships/commentAuthors" Target="commentAuthors.xml" /><Relationship Id="rId5" Type="http://schemas.openxmlformats.org/officeDocument/2006/relationships/slideMaster" Target="slideMasters/slideMaster1.xml" /><Relationship Id="rId6" Type="http://schemas.openxmlformats.org/officeDocument/2006/relationships/notesMaster" Target="notesMasters/notesMaster1.xml" /><Relationship Id="rId7" Type="http://schemas.openxmlformats.org/officeDocument/2006/relationships/handoutMaster" Target="handoutMasters/handoutMaster1.xml" /><Relationship Id="rId8" Type="http://schemas.openxmlformats.org/officeDocument/2006/relationships/slide" Target="slides/slide1.xml" /><Relationship Id="rId9" Type="http://schemas.openxmlformats.org/officeDocument/2006/relationships/slide" Target="slides/slide2.xml" /></Relationships>
</file>

<file path=ppt/handoutMasters/_rels/handoutMaster1.xml.rels>&#65279;<?xml version="1.0" encoding="utf-8" standalone="yes"?><Relationships xmlns="http://schemas.openxmlformats.org/package/2006/relationships"><Relationship Id="rId1" Type="http://schemas.openxmlformats.org/officeDocument/2006/relationships/theme" Target="../theme/theme3.xml" /></Relationships>
</file>

<file path=ppt/handoutMasters/handoutMaster1.xml><?xml version="1.0" encoding="utf-8"?>
<p:handoutMaster xmlns:a="http://schemas.openxmlformats.org/drawingml/2006/main" xmlns:r="http://schemas.openxmlformats.org/officeDocument/2006/relationships" xmlns:p14="http://schemas.microsoft.com/office/powerpoint/2010/main" xmlns:a14="http://schemas.microsoft.com/office/drawing/2010/main" xmlns:p="http://schemas.openxmlformats.org/presentationml/2006/main">
  <p:cSld>
    <p:bg>
      <p:bgRef idx="1001">
        <a:schemeClr val="bg1"/>
      </p:bgRef>
    </p:bg>
    <p:spTree>
      <p:nvGrpSpPr>
        <p:cNvPr id="1" name=""/>
        <p:cNvGrpSpPr/>
        <p:nvPr/>
      </p:nvGrpSpPr>
      <p:grpSpPr>
        <a:xfrm>
          <a:off x="0" y="0"/>
          <a:ext cx="0" cy="0"/>
        </a:xfrm>
      </p:grpSpPr>
      <p:sp>
        <p:nvSpPr>
          <p:cNvPr id="2" name="Header Placeholder 1">
            <a:extLst>
              <a:ext uri="{FF2B5EF4-FFF2-40B4-BE49-F238E27FC236}">
                <a16:creationId xmlns:a16="http://schemas.microsoft.com/office/drawing/2014/main" id="{7BF57E18-AE3F-2847-188C-708C0769F8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BD88CAC-4FD1-FB92-1D26-05807EA8107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CB96D7-F201-492C-AA50-574A730BC27F}" type="datetimeFigureOut">
              <a:rPr lang="en-US" smtClean="0"/>
              <a:t>3/5/2024</a:t>
            </a:fld>
            <a:endParaRPr lang="en-US"/>
          </a:p>
        </p:txBody>
      </p:sp>
      <p:sp>
        <p:nvSpPr>
          <p:cNvPr id="4" name="Footer Placeholder 3">
            <a:extLst>
              <a:ext uri="{FF2B5EF4-FFF2-40B4-BE49-F238E27FC236}">
                <a16:creationId xmlns:a16="http://schemas.microsoft.com/office/drawing/2014/main" id="{88A72C0D-360E-C973-5588-52DC04A86A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9340B36-8225-0BC2-989D-2156A5B162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563E-BCB2-465B-8A3C-AC86CE64F69C}" type="slidenum">
              <a:rPr lang="en-US" smtClean="0"/>
              <a:t>‹#›</a:t>
            </a:fld>
            <a:endParaRPr lang="en-US"/>
          </a:p>
        </p:txBody>
      </p:sp>
    </p:spTree>
    <p:extLst>
      <p:ext uri="{BB962C8B-B14F-4D97-AF65-F5344CB8AC3E}">
        <p14:creationId xmlns:p14="http://schemas.microsoft.com/office/powerpoint/2010/main" val="368771028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sv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3.png>
</file>

<file path=ppt/media/image4.svg>
</file>

<file path=ppt/media/image5.png>
</file>

<file path=ppt/media/image6.svg>
</file>

<file path=ppt/media/image7.png>
</file>

<file path=ppt/media/image8.svg>
</file>

<file path=ppt/media/image9.jpeg>
</file>

<file path=ppt/notesMasters/_rels/notesMaster1.xml.rels>&#65279;<?xml version="1.0" encoding="utf-8" standalone="yes"?><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14="http://schemas.microsoft.com/office/powerpoint/2010/main" xmlns:a14="http://schemas.microsoft.com/office/drawing/2010/main" xmlns:p="http://schemas.openxmlformats.org/presentationml/2006/main">
  <p:cSld>
    <p:bg>
      <p:bgRef idx="1001">
        <a:schemeClr val="bg1"/>
      </p:bgRef>
    </p:bg>
    <p:spTree>
      <p:nvGrpSpPr>
        <p:cNvPr id="1" name=""/>
        <p:cNvGrpSpPr/>
        <p:nvPr/>
      </p:nvGrpSpPr>
      <p:grpSpPr>
        <a:xfrm>
          <a:off x="0" y="0"/>
          <a: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3/5/2024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&#65279;<?xml version="1.0" encoding="utf-8" standalone="yes"?><Relationships xmlns="http://schemas.openxmlformats.org/package/2006/relationships"><Relationship Id="rId1" Type="http://schemas.openxmlformats.org/officeDocument/2006/relationships/image" Target="../media/image1.png" /><Relationship Id="rId2" Type="http://schemas.openxmlformats.org/officeDocument/2006/relationships/image" Target="../media/image2.svg" /><Relationship Id="rId3" Type="http://schemas.openxmlformats.org/officeDocument/2006/relationships/slideMaster" Target="../slideMasters/slideMaster1.xml" /></Relationships>
</file>

<file path=ppt/slideLayouts/_rels/slideLayout2.xml.rels>&#65279;<?xml version="1.0" encoding="utf-8" standalone="yes"?><Relationships xmlns="http://schemas.openxmlformats.org/package/2006/relationships"><Relationship Id="rId1" Type="http://schemas.openxmlformats.org/officeDocument/2006/relationships/image" Target="../media/image3.png" /><Relationship Id="rId2" Type="http://schemas.openxmlformats.org/officeDocument/2006/relationships/image" Target="../media/image4.svg" /><Relationship Id="rId3" Type="http://schemas.openxmlformats.org/officeDocument/2006/relationships/slideMaster" Target="../slideMasters/slideMaster1.xml" /></Relationships>
</file>

<file path=ppt/slideLayouts/_rels/slideLayout3.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4.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5.xml.rels>&#65279;<?xml version="1.0" encoding="utf-8" standalone="yes"?><Relationships xmlns="http://schemas.openxmlformats.org/package/2006/relationships"><Relationship Id="rId1" Type="http://schemas.openxmlformats.org/officeDocument/2006/relationships/image" Target="../media/image5.png" /><Relationship Id="rId2" Type="http://schemas.openxmlformats.org/officeDocument/2006/relationships/image" Target="../media/image6.svg" /><Relationship Id="rId3" Type="http://schemas.openxmlformats.org/officeDocument/2006/relationships/slideMaster" Target="../slideMasters/slideMaster1.xml" /></Relationships>
</file>

<file path=ppt/slideLayouts/_rels/slideLayout6.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7.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8.xml.rels>&#65279;<?xml version="1.0" encoding="utf-8" standalone="yes"?><Relationships xmlns="http://schemas.openxmlformats.org/package/2006/relationships"><Relationship Id="rId1" Type="http://schemas.openxmlformats.org/officeDocument/2006/relationships/image" Target="../media/image7.png" /><Relationship Id="rId2" Type="http://schemas.openxmlformats.org/officeDocument/2006/relationships/image" Target="../media/image8.svg" /><Relationship Id="rId3"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reserve="1" userDrawn="1">
  <p:cSld name="Title Slide">
    <p:bg>
      <p:bgPr>
        <a:solidFill>
          <a:schemeClr val="tx2">
            <a:lumMod val="25000"/>
            <a:lumOff val="75000"/>
          </a:schemeClr>
        </a:solidFill>
        <a:effectLst/>
      </p:bgPr>
    </p:bg>
    <p:spTree>
      <p:nvGrpSpPr>
        <p:cNvPr id="1" name=""/>
        <p:cNvGrpSpPr/>
        <p:nvPr/>
      </p:nvGrpSpPr>
      <p:grpSpPr>
        <a:xfrm>
          <a:off x="0" y="0"/>
          <a: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071616" y="960120"/>
            <a:ext cx="5221224" cy="3056343"/>
          </a:xfrm>
        </p:spPr>
        <p:txBody>
          <a:bodyPr anchor="b">
            <a:normAutofit/>
          </a:bodyPr>
          <a:lstStyle>
            <a:lvl1pPr algn="l">
              <a:defRPr sz="4000" b="1" baseline="0"/>
            </a:lvl1pPr>
          </a:lstStyle>
          <a:p>
            <a:r>
              <a:rPr lang="en-US"/>
              <a:t>CLICK TO add TITLE</a:t>
            </a:r>
          </a:p>
        </p:txBody>
      </p:sp>
      <p:pic>
        <p:nvPicPr>
          <p:cNvPr id="4" name="Graphic 3">
            <a:extLst>
              <a:ext uri="{FF2B5EF4-FFF2-40B4-BE49-F238E27FC236}">
                <a16:creationId xmlns:a16="http://schemas.microsoft.com/office/drawing/2014/main" id="{E46E52ED-0545-03BB-5AB6-4552E92B99FF}"/>
              </a:ext>
              <a:ext uri="{C183D7F6-B498-43B3-948B-1728B52AA6E4}">
                <adec:decorative xmlns:adec="http://schemas.microsoft.com/office/drawing/2017/decorative" val="1"/>
              </a:ext>
            </a:extLst>
          </p:cNvPr>
          <p:cNvPicPr>
            <a:picLocks noChangeAspect="1"/>
          </p:cNvPicPr>
          <p:nvPr userDrawn="1"/>
        </p:nvPicPr>
        <p:blipFill>
          <a:blip r:embed="rId1">
            <a:extLst>
              <a:ext uri="{96DAC541-7B7A-43D3-8B79-37D633B846F1}">
                <asvg:svgBlip xmlns:asvg="http://schemas.microsoft.com/office/drawing/2016/SVG/main" r:embed="rId2"/>
              </a:ext>
            </a:extLst>
          </a:blip>
          <a:srcRect l="10617"/>
          <a:stretch>
            <a:fillRect/>
          </a:stretch>
        </p:blipFill>
        <p:spPr>
          <a:xfrm>
            <a:off x="0" y="0"/>
            <a:ext cx="6153048" cy="6858000"/>
          </a:xfrm>
          <a:prstGeom prst="rect">
            <a:avLst/>
          </a:prstGeom>
        </p:spPr>
      </p:pic>
    </p:spTree>
    <p:extLst>
      <p:ext uri="{BB962C8B-B14F-4D97-AF65-F5344CB8AC3E}">
        <p14:creationId xmlns:p14="http://schemas.microsoft.com/office/powerpoint/2010/main" val="3839583478"/>
      </p:ext>
    </p:extLst>
  </p:cSld>
  <p:clrMapOvr>
    <a:masterClrMapping/>
  </p:clrMapOvr>
  <p:transition/>
  <p:timing/>
  <p:extLst>
    <p:ext uri="{DCECCB84-F9BA-43D5-87BE-67443E8EF086}">
      <p15:sldGuideLst xmlns:p15="http://schemas.microsoft.com/office/powerpoint/2012/main">
        <p15:guide id="1" pos="739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reserve="1" userDrawn="1">
  <p:cSld name="Introduction">
    <p:spTree>
      <p:nvGrpSpPr>
        <p:cNvPr id="1" name=""/>
        <p:cNvGrpSpPr/>
        <p:nvPr/>
      </p:nvGrpSpPr>
      <p:grpSpPr>
        <a:xfrm>
          <a:off x="0" y="0"/>
          <a: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8297380" cy="1326514"/>
          </a:xfrm>
        </p:spPr>
        <p:txBody>
          <a:bodyPr anchor="b">
            <a:normAutofit/>
          </a:bodyPr>
          <a:lstStyle>
            <a:lvl1pPr>
              <a:defRPr sz="2800" baseline="0"/>
            </a:lvl1pPr>
          </a:lstStyle>
          <a:p>
            <a:r>
              <a:rPr lang="en-US"/>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865631" y="2072640"/>
            <a:ext cx="8324089" cy="3493008"/>
          </a:xfrm>
        </p:spPr>
        <p:txBody>
          <a:bodyPr>
            <a:normAutofit/>
          </a:bodyPr>
          <a:lstStyle>
            <a:lvl1pPr marL="228600" indent="-228600">
              <a:lnSpc>
                <a:spcPts val="2400"/>
              </a:lnSpc>
              <a:spcBef>
                <a:spcPct val="0"/>
              </a:spcBef>
              <a:spcAft>
                <a:spcPts val="1200"/>
              </a:spcAft>
              <a:buFont typeface="Arial" panose="020b0604020202020204" pitchFamily="34" charset="0"/>
              <a:buChar char="•"/>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a:t>Click to add text</a:t>
            </a:r>
          </a:p>
          <a:p>
            <a:pPr lvl="1"/>
            <a:r>
              <a:rPr lang="en-US"/>
              <a:t>Second level</a:t>
            </a:r>
          </a:p>
          <a:p>
            <a:pPr lvl="2"/>
            <a:r>
              <a:rPr lang="en-US"/>
              <a:t>Third level </a:t>
            </a:r>
          </a:p>
          <a:p>
            <a:pPr lvl="3"/>
            <a:r>
              <a:rPr lang="en-US"/>
              <a:t>Fourth level </a:t>
            </a:r>
          </a:p>
          <a:p>
            <a:pPr lvl="4"/>
            <a:r>
              <a:rPr lang="en-US"/>
              <a:t>Fifth level </a:t>
            </a:r>
          </a:p>
          <a:p>
            <a:pPr lvl="0"/>
            <a:endParaRPr lang="en-US"/>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t>‹#›</a:t>
            </a:fld>
            <a:endParaRPr lang="en-US"/>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a:t>Presentation Title</a:t>
            </a:r>
          </a:p>
        </p:txBody>
      </p:sp>
      <p:pic>
        <p:nvPicPr>
          <p:cNvPr id="9" name="Graphic 8">
            <a:extLst>
              <a:ext uri="{FF2B5EF4-FFF2-40B4-BE49-F238E27FC236}">
                <a16:creationId xmlns:a16="http://schemas.microsoft.com/office/drawing/2014/main" id="{900D319D-67F8-5830-99A3-7EB562C28B34}"/>
              </a:ext>
              <a:ext uri="{C183D7F6-B498-43B3-948B-1728B52AA6E4}">
                <adec:decorative xmlns:adec="http://schemas.microsoft.com/office/drawing/2017/decorative" val="1"/>
              </a:ext>
            </a:extLst>
          </p:cNvPr>
          <p:cNvPicPr>
            <a:picLocks noChangeAspect="1"/>
          </p:cNvPicPr>
          <p:nvPr userDrawn="1"/>
        </p:nvPicPr>
        <p:blipFill>
          <a:blip r:embed="rId1">
            <a:extLst>
              <a:ext uri="{96DAC541-7B7A-43D3-8B79-37D633B846F1}">
                <asvg:svgBlip xmlns:asvg="http://schemas.microsoft.com/office/drawing/2016/SVG/main" r:embed="rId2"/>
              </a:ext>
            </a:extLst>
          </a:blip>
          <a:srcRect l="1586" r="26226" b="3861"/>
          <a:stretch>
            <a:fillRect/>
          </a:stretch>
        </p:blipFill>
        <p:spPr>
          <a:xfrm>
            <a:off x="9415463" y="264696"/>
            <a:ext cx="2776538" cy="6593304"/>
          </a:xfrm>
          <a:prstGeom prst="rect">
            <a:avLst/>
          </a:prstGeom>
        </p:spPr>
      </p:pic>
    </p:spTree>
    <p:extLst>
      <p:ext uri="{BB962C8B-B14F-4D97-AF65-F5344CB8AC3E}">
        <p14:creationId xmlns:p14="http://schemas.microsoft.com/office/powerpoint/2010/main" val="3161230205"/>
      </p:ext>
    </p:extLst>
  </p:cSld>
  <p:clrMapOvr>
    <a:masterClrMapping/>
  </p:clrMapOvr>
  <p:transition/>
  <p:timing/>
</p:sldLayout>
</file>

<file path=ppt/slideLayouts/slideLayout3.xml><?xml version="1.0" encoding="utf-8"?>
<p:sldLayout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reserve="1" userDrawn="1">
  <p:cSld name="Section Title">
    <p:bg>
      <p:bgPr>
        <a:solidFill>
          <a:schemeClr val="accent5">
            <a:lumMod val="20000"/>
            <a:lumOff val="80000"/>
          </a:schemeClr>
        </a:solidFill>
        <a:effectLst/>
      </p:bgPr>
    </p:bg>
    <p:spTree>
      <p:nvGrpSpPr>
        <p:cNvPr id="1" name=""/>
        <p:cNvGrpSpPr/>
        <p:nvPr/>
      </p:nvGrpSpPr>
      <p:grpSpPr>
        <a:xfrm>
          <a:off x="0" y="0"/>
          <a: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02208" y="420624"/>
            <a:ext cx="5864352" cy="3621024"/>
          </a:xfrm>
        </p:spPr>
        <p:txBody>
          <a:bodyPr anchor="b">
            <a:normAutofit/>
          </a:bodyPr>
          <a:lstStyle>
            <a:lvl1pPr>
              <a:defRPr sz="4000" baseline="0"/>
            </a:lvl1pPr>
          </a:lstStyle>
          <a:p>
            <a:r>
              <a:rPr lang="en-US"/>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7625969" y="-9144"/>
            <a:ext cx="4581525" cy="6602413"/>
          </a:xfrm>
        </p:spPr>
        <p:txBody>
          <a:bodyPr>
            <a:normAutofit/>
          </a:bodyPr>
          <a:lstStyle>
            <a:lvl1pPr marL="0" indent="0" algn="ctr">
              <a:buNone/>
              <a:defRPr sz="2000"/>
            </a:lvl1pPr>
          </a:lstStyle>
          <a:p>
            <a:r>
              <a:rPr lang="en-US"/>
              <a:t>Click icon to add picture</a:t>
            </a:r>
            <a:endParaRPr lang="en-US"/>
          </a:p>
        </p:txBody>
      </p:sp>
      <p:sp>
        <p:nvSpPr>
          <p:cNvPr id="11" name="Rectangle 10">
            <a:extLst>
              <a:ext uri="{FF2B5EF4-FFF2-40B4-BE49-F238E27FC236}">
                <a16:creationId xmlns:a16="http://schemas.microsoft.com/office/drawing/2014/main" id="{DEF559BF-05B9-49D7-5976-7CD930A65A18}"/>
              </a:ext>
              <a:ext uri="{C183D7F6-B498-43B3-948B-1728B52AA6E4}">
                <adec:decorative xmlns:adec="http://schemas.microsoft.com/office/drawing/2017/decorative" val="1"/>
              </a:ext>
            </a:extLst>
          </p:cNvPr>
          <p:cNvSpPr/>
          <p:nvPr userDrawn="1"/>
        </p:nvSpPr>
        <p:spPr>
          <a:xfrm>
            <a:off x="0" y="6583680"/>
            <a:ext cx="7620000" cy="27432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4431082"/>
      </p:ext>
    </p:extLst>
  </p:cSld>
  <p:clrMapOvr>
    <a:masterClrMapping/>
  </p:clrMapOvr>
  <p:transition/>
  <p:timing/>
</p:sldLayout>
</file>

<file path=ppt/slideLayouts/slideLayout4.xml><?xml version="1.0" encoding="utf-8"?>
<p:sldLayout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reserve="1" userDrawn="1">
  <p:cSld name="Section Title 2">
    <p:bg>
      <p:bgPr>
        <a:solidFill>
          <a:schemeClr val="accent3">
            <a:lumMod val="20000"/>
            <a:lumOff val="80000"/>
          </a:schemeClr>
        </a:solidFill>
        <a:effectLst/>
      </p:bgPr>
    </p:bg>
    <p:spTree>
      <p:nvGrpSpPr>
        <p:cNvPr id="1" name=""/>
        <p:cNvGrpSpPr/>
        <p:nvPr/>
      </p:nvGrpSpPr>
      <p:grpSpPr>
        <a:xfrm>
          <a:off x="0" y="0"/>
          <a: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6000" y="176784"/>
            <a:ext cx="5864352" cy="3621024"/>
          </a:xfrm>
        </p:spPr>
        <p:txBody>
          <a:bodyPr anchor="b">
            <a:normAutofit/>
          </a:bodyPr>
          <a:lstStyle>
            <a:lvl1pPr>
              <a:defRPr sz="4000" baseline="0"/>
            </a:lvl1pPr>
          </a:lstStyle>
          <a:p>
            <a:r>
              <a:rPr lang="en-US"/>
              <a:t>Click to add title</a:t>
            </a:r>
          </a:p>
        </p:txBody>
      </p:sp>
      <p:sp>
        <p:nvSpPr>
          <p:cNvPr id="10" name="Picture Placeholder 9">
            <a:extLst>
              <a:ext uri="{FF2B5EF4-FFF2-40B4-BE49-F238E27FC236}">
                <a16:creationId xmlns:a16="http://schemas.microsoft.com/office/drawing/2014/main" id="{843EFB24-F4C6-4987-E8E2-3842A2B63630}"/>
              </a:ext>
            </a:extLst>
          </p:cNvPr>
          <p:cNvSpPr>
            <a:spLocks noGrp="1"/>
          </p:cNvSpPr>
          <p:nvPr>
            <p:ph type="pic" sz="quarter" idx="10"/>
          </p:nvPr>
        </p:nvSpPr>
        <p:spPr>
          <a:xfrm>
            <a:off x="-15240" y="-15240"/>
            <a:ext cx="4581525" cy="6602413"/>
          </a:xfrm>
        </p:spPr>
        <p:txBody>
          <a:bodyPr>
            <a:normAutofit/>
          </a:bodyPr>
          <a:lstStyle>
            <a:lvl1pPr marL="0" indent="0" algn="ctr">
              <a:buNone/>
              <a:defRPr sz="2000"/>
            </a:lvl1pPr>
          </a:lstStyle>
          <a:p>
            <a:r>
              <a:rPr lang="en-US"/>
              <a:t>Click icon to add picture</a:t>
            </a:r>
            <a:endParaRPr lang="en-US"/>
          </a:p>
        </p:txBody>
      </p:sp>
      <p:sp>
        <p:nvSpPr>
          <p:cNvPr id="6" name="Text Placeholder 5">
            <a:extLst>
              <a:ext uri="{FF2B5EF4-FFF2-40B4-BE49-F238E27FC236}">
                <a16:creationId xmlns:a16="http://schemas.microsoft.com/office/drawing/2014/main" id="{4482B228-AAF1-5EA9-ED96-1A99DB6FB33A}"/>
              </a:ext>
            </a:extLst>
          </p:cNvPr>
          <p:cNvSpPr>
            <a:spLocks noGrp="1"/>
          </p:cNvSpPr>
          <p:nvPr>
            <p:ph type="body" sz="quarter" idx="11" hasCustomPrompt="1"/>
          </p:nvPr>
        </p:nvSpPr>
        <p:spPr>
          <a:xfrm>
            <a:off x="6096000" y="4084320"/>
            <a:ext cx="5864225" cy="2362835"/>
          </a:xfrm>
        </p:spPr>
        <p:txBody>
          <a:bodyPr>
            <a:normAutofit/>
          </a:bodyP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FDE537B4-8186-9628-C273-28B8EA981466}"/>
              </a:ext>
              <a:ext uri="{C183D7F6-B498-43B3-948B-1728B52AA6E4}">
                <adec:decorative xmlns:adec="http://schemas.microsoft.com/office/drawing/2017/decorative" val="1"/>
              </a:ext>
            </a:extLst>
          </p:cNvPr>
          <p:cNvSpPr/>
          <p:nvPr userDrawn="1"/>
        </p:nvSpPr>
        <p:spPr>
          <a:xfrm>
            <a:off x="4572000" y="6583680"/>
            <a:ext cx="7620000" cy="274320"/>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6270266"/>
      </p:ext>
    </p:extLst>
  </p:cSld>
  <p:clrMapOvr>
    <a:masterClrMapping/>
  </p:clrMapOvr>
  <p:transition/>
  <p:timing/>
</p:sldLayout>
</file>

<file path=ppt/slideLayouts/slideLayout5.xml><?xml version="1.0" encoding="utf-8"?>
<p:sldLayout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reserve="1" userDrawn="1">
  <p:cSld name="Section Title 3">
    <p:bg>
      <p:bgPr>
        <a:solidFill>
          <a:schemeClr val="accent6">
            <a:lumMod val="40000"/>
            <a:lumOff val="60000"/>
          </a:schemeClr>
        </a:solidFill>
        <a:effectLst/>
      </p:bgPr>
    </p:bg>
    <p:spTree>
      <p:nvGrpSpPr>
        <p:cNvPr id="1" name=""/>
        <p:cNvGrpSpPr/>
        <p:nvPr/>
      </p:nvGrpSpPr>
      <p:grpSpPr>
        <a:xfrm>
          <a:off x="0" y="0"/>
          <a: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95999" y="441960"/>
            <a:ext cx="5641897" cy="3316893"/>
          </a:xfrm>
        </p:spPr>
        <p:txBody>
          <a:bodyPr anchor="b">
            <a:normAutofit/>
          </a:bodyPr>
          <a:lstStyle>
            <a:lvl1pPr>
              <a:defRPr sz="4000"/>
            </a:lvl1pPr>
          </a:lstStyle>
          <a:p>
            <a:r>
              <a:rPr lang="en-US"/>
              <a:t>CLICK TO add TITLE</a:t>
            </a:r>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hasCustomPrompt="1"/>
          </p:nvPr>
        </p:nvSpPr>
        <p:spPr>
          <a:xfrm>
            <a:off x="6109694" y="4068392"/>
            <a:ext cx="5580586" cy="2197590"/>
          </a:xfrm>
        </p:spPr>
        <p:txBody>
          <a:bodyPr>
            <a:normAutofit/>
          </a:bodyPr>
          <a:lstStyle>
            <a:lvl1pPr marL="0" indent="0">
              <a:lnSpc>
                <a:spcPts val="2400"/>
              </a:lnSpc>
              <a:buNone/>
              <a:defRPr sz="2800"/>
            </a:lvl1pPr>
            <a:lvl2pPr marL="457200" indent="0">
              <a:lnSpc>
                <a:spcPts val="2400"/>
              </a:lnSpc>
              <a:buNone/>
              <a:defRPr sz="2000"/>
            </a:lvl2pPr>
            <a:lvl3pPr marL="914400" indent="0">
              <a:lnSpc>
                <a:spcPts val="2400"/>
              </a:lnSpc>
              <a:buNone/>
              <a:defRPr sz="2000"/>
            </a:lvl3pPr>
            <a:lvl4pPr marL="1371600" indent="0">
              <a:lnSpc>
                <a:spcPts val="2400"/>
              </a:lnSpc>
              <a:buNone/>
              <a:defRPr sz="2000"/>
            </a:lvl4pPr>
            <a:lvl5pPr marL="1828800" indent="0">
              <a:lnSpc>
                <a:spcPts val="2400"/>
              </a:lnSpc>
              <a:buNone/>
              <a:defRPr sz="2000"/>
            </a:lvl5pPr>
          </a:lstStyle>
          <a:p>
            <a:pPr lvl="0"/>
            <a:r>
              <a:rPr lang="en-US"/>
              <a:t>Click to add text</a:t>
            </a:r>
          </a:p>
        </p:txBody>
      </p:sp>
      <p:pic>
        <p:nvPicPr>
          <p:cNvPr id="7" name="Graphic 6">
            <a:extLst>
              <a:ext uri="{FF2B5EF4-FFF2-40B4-BE49-F238E27FC236}">
                <a16:creationId xmlns:a16="http://schemas.microsoft.com/office/drawing/2014/main" id="{CD18796B-7A45-F026-1306-A9ADE06D8864}"/>
              </a:ext>
              <a:ext uri="{C183D7F6-B498-43B3-948B-1728B52AA6E4}">
                <adec:decorative xmlns:adec="http://schemas.microsoft.com/office/drawing/2017/decorative" val="1"/>
              </a:ext>
            </a:extLst>
          </p:cNvPr>
          <p:cNvPicPr>
            <a:picLocks noChangeAspect="1"/>
          </p:cNvPicPr>
          <p:nvPr userDrawn="1"/>
        </p:nvPicPr>
        <p:blipFill>
          <a:blip r:embed="rId1">
            <a:extLst>
              <a:ext uri="{96DAC541-7B7A-43D3-8B79-37D633B846F1}">
                <asvg:svgBlip xmlns:asvg="http://schemas.microsoft.com/office/drawing/2016/SVG/main" r:embed="rId2"/>
              </a:ext>
            </a:extLst>
          </a:blip>
          <a:srcRect l="21706"/>
          <a:stretch>
            <a:fillRect/>
          </a:stretch>
        </p:blipFill>
        <p:spPr>
          <a:xfrm>
            <a:off x="0" y="0"/>
            <a:ext cx="4661067" cy="6858000"/>
          </a:xfrm>
          <a:prstGeom prst="rect">
            <a:avLst/>
          </a:prstGeom>
        </p:spPr>
      </p:pic>
    </p:spTree>
    <p:extLst>
      <p:ext uri="{BB962C8B-B14F-4D97-AF65-F5344CB8AC3E}">
        <p14:creationId xmlns:p14="http://schemas.microsoft.com/office/powerpoint/2010/main" val="3318768445"/>
      </p:ext>
    </p:extLst>
  </p:cSld>
  <p:clrMapOvr>
    <a:masterClrMapping/>
  </p:clrMapOvr>
  <p:transition/>
  <p:timing/>
</p:sldLayout>
</file>

<file path=ppt/slideLayouts/slideLayout6.xml><?xml version="1.0" encoding="utf-8"?>
<p:sldLayout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reserve="1" userDrawn="1">
  <p:cSld name="Title and Two Content">
    <p:spTree>
      <p:nvGrpSpPr>
        <p:cNvPr id="1" name=""/>
        <p:cNvGrpSpPr/>
        <p:nvPr/>
      </p:nvGrpSpPr>
      <p:grpSpPr>
        <a:xfrm>
          <a:off x="0" y="0"/>
          <a: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4887594" cy="3687763"/>
          </a:xfrm>
        </p:spPr>
        <p:txBody>
          <a:bodyPr>
            <a:normAutofit/>
          </a:bodyPr>
          <a:lstStyle>
            <a:lvl1pPr marL="0" indent="0">
              <a:lnSpc>
                <a:spcPct val="100000"/>
              </a:lnSpc>
              <a:spcBef>
                <a:spcPct val="0"/>
              </a:spcBef>
              <a:spcAft>
                <a:spcPts val="1200"/>
              </a:spcAft>
              <a:buNone/>
              <a:defRPr sz="2000"/>
            </a:lvl1pPr>
            <a:lvl2pPr marL="228600">
              <a:lnSpc>
                <a:spcPct val="100000"/>
              </a:lnSpc>
              <a:spcBef>
                <a:spcPct val="0"/>
              </a:spcBef>
              <a:spcAft>
                <a:spcPts val="1200"/>
              </a:spcAft>
              <a:defRPr sz="2000"/>
            </a:lvl2pPr>
            <a:lvl3pPr marL="685800">
              <a:lnSpc>
                <a:spcPct val="100000"/>
              </a:lnSpc>
              <a:spcBef>
                <a:spcPct val="0"/>
              </a:spcBef>
              <a:spcAft>
                <a:spcPts val="1200"/>
              </a:spcAft>
              <a:defRPr sz="2000"/>
            </a:lvl3pPr>
            <a:lvl4pPr marL="228600">
              <a:lnSpc>
                <a:spcPct val="100000"/>
              </a:lnSpc>
              <a:spcBef>
                <a:spcPct val="0"/>
              </a:spcBef>
              <a:spcAft>
                <a:spcPts val="1200"/>
              </a:spcAft>
              <a:defRPr sz="2000"/>
            </a:lvl4pPr>
            <a:lvl5pPr marL="1143000">
              <a:lnSpc>
                <a:spcPct val="100000"/>
              </a:lnSpc>
              <a:spcBef>
                <a:spcPct val="0"/>
              </a:spcBef>
              <a:spcAft>
                <a:spcPts val="1200"/>
              </a:spcAft>
              <a:defRPr sz="2000"/>
            </a:lvl5pPr>
            <a:lvl6pPr marL="1600200">
              <a:defRPr/>
            </a:lvl6pPr>
          </a:lstStyle>
          <a:p>
            <a:pPr lvl="0"/>
            <a:r>
              <a:rPr lang="en-US"/>
              <a:t>Click to add content</a:t>
            </a:r>
          </a:p>
          <a:p>
            <a:pPr lvl="1"/>
            <a:r>
              <a:rPr lang="en-US"/>
              <a:t>Second level</a:t>
            </a:r>
          </a:p>
          <a:p>
            <a:pPr lvl="2"/>
            <a:r>
              <a:rPr lang="en-US"/>
              <a:t>Third level</a:t>
            </a:r>
          </a:p>
          <a:p>
            <a:pPr lvl="4"/>
            <a:r>
              <a:rPr lang="en-US"/>
              <a:t>Fourth level</a:t>
            </a:r>
          </a:p>
          <a:p>
            <a:pPr lvl="5"/>
            <a:r>
              <a:rPr lang="en-US"/>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6410644" y="2073275"/>
            <a:ext cx="4887594" cy="3687763"/>
          </a:xfrm>
        </p:spPr>
        <p:txBody>
          <a:bodyPr>
            <a:normAutofit/>
          </a:bodyPr>
          <a:lstStyle>
            <a:lvl1pPr marL="0" indent="0">
              <a:lnSpc>
                <a:spcPct val="100000"/>
              </a:lnSpc>
              <a:spcBef>
                <a:spcPct val="0"/>
              </a:spcBef>
              <a:spcAft>
                <a:spcPts val="1200"/>
              </a:spcAft>
              <a:buNone/>
              <a:defRPr sz="2000"/>
            </a:lvl1pPr>
            <a:lvl2pPr marL="228600">
              <a:lnSpc>
                <a:spcPct val="100000"/>
              </a:lnSpc>
              <a:spcBef>
                <a:spcPct val="0"/>
              </a:spcBef>
              <a:spcAft>
                <a:spcPts val="1200"/>
              </a:spcAft>
              <a:defRPr sz="2000"/>
            </a:lvl2pPr>
            <a:lvl3pPr marL="685800">
              <a:lnSpc>
                <a:spcPct val="100000"/>
              </a:lnSpc>
              <a:spcBef>
                <a:spcPct val="0"/>
              </a:spcBef>
              <a:spcAft>
                <a:spcPts val="1200"/>
              </a:spcAft>
              <a:defRPr sz="2000"/>
            </a:lvl3pPr>
            <a:lvl4pPr marL="1143000">
              <a:lnSpc>
                <a:spcPct val="100000"/>
              </a:lnSpc>
              <a:spcBef>
                <a:spcPct val="0"/>
              </a:spcBef>
              <a:spcAft>
                <a:spcPts val="1200"/>
              </a:spcAft>
              <a:defRPr sz="2000"/>
            </a:lvl4pPr>
            <a:lvl5pPr marL="1600200">
              <a:lnSpc>
                <a:spcPct val="100000"/>
              </a:lnSpc>
              <a:spcBef>
                <a:spcPct val="0"/>
              </a:spcBef>
              <a:spcAft>
                <a:spcPts val="1200"/>
              </a:spcAft>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t>‹#›</a:t>
            </a:fld>
            <a:endParaRPr lang="en-US"/>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a:t>Presentation Title</a:t>
            </a:r>
          </a:p>
        </p:txBody>
      </p:sp>
    </p:spTree>
    <p:extLst>
      <p:ext uri="{BB962C8B-B14F-4D97-AF65-F5344CB8AC3E}">
        <p14:creationId xmlns:p14="http://schemas.microsoft.com/office/powerpoint/2010/main" val="44013278"/>
      </p:ext>
    </p:extLst>
  </p:cSld>
  <p:clrMapOvr>
    <a:masterClrMapping/>
  </p:clrMapOvr>
  <p:transition/>
  <p:timing/>
</p:sldLayout>
</file>

<file path=ppt/slideLayouts/slideLayout7.xml><?xml version="1.0" encoding="utf-8"?>
<p:sldLayout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reserve="1" userDrawn="1">
  <p:cSld name="Title and Two Content 2">
    <p:spTree>
      <p:nvGrpSpPr>
        <p:cNvPr id="1" name=""/>
        <p:cNvGrpSpPr/>
        <p:nvPr/>
      </p:nvGrpSpPr>
      <p:grpSpPr>
        <a:xfrm>
          <a:off x="0" y="0"/>
          <a: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93064" y="72518"/>
            <a:ext cx="10405174" cy="1326514"/>
          </a:xfrm>
        </p:spPr>
        <p:txBody>
          <a:bodyPr anchor="b">
            <a:normAutofit/>
          </a:bodyPr>
          <a:lstStyle>
            <a:lvl1pPr>
              <a:defRPr sz="2800" baseline="0"/>
            </a:lvl1pPr>
          </a:lstStyle>
          <a:p>
            <a:r>
              <a:rPr lang="en-US"/>
              <a:t>CLICK TO add TITLE</a:t>
            </a:r>
          </a:p>
        </p:txBody>
      </p:sp>
      <p:sp>
        <p:nvSpPr>
          <p:cNvPr id="10" name="Content Placeholder 9">
            <a:extLst>
              <a:ext uri="{FF2B5EF4-FFF2-40B4-BE49-F238E27FC236}">
                <a16:creationId xmlns:a16="http://schemas.microsoft.com/office/drawing/2014/main" id="{934FA256-5ADA-A5BF-D116-1CFAA7EF867D}"/>
              </a:ext>
            </a:extLst>
          </p:cNvPr>
          <p:cNvSpPr>
            <a:spLocks noGrp="1"/>
          </p:cNvSpPr>
          <p:nvPr>
            <p:ph sz="quarter" idx="13" hasCustomPrompt="1"/>
          </p:nvPr>
        </p:nvSpPr>
        <p:spPr>
          <a:xfrm>
            <a:off x="893763" y="2073275"/>
            <a:ext cx="3144837" cy="3687763"/>
          </a:xfrm>
        </p:spPr>
        <p:txBody>
          <a:bodyPr>
            <a:normAutofit/>
          </a:bodyPr>
          <a:lstStyle>
            <a:lvl1pPr marL="320040" indent="-320040">
              <a:lnSpc>
                <a:spcPct val="100000"/>
              </a:lnSpc>
              <a:spcBef>
                <a:spcPct val="0"/>
              </a:spcBef>
              <a:spcAft>
                <a:spcPts val="1200"/>
              </a:spcAft>
              <a:buFont typeface="+mj-lt"/>
              <a:buAutoNum type="arabicPeriod"/>
              <a:defRPr sz="2000"/>
            </a:lvl1pPr>
            <a:lvl2pPr marL="685800" indent="-320040">
              <a:lnSpc>
                <a:spcPct val="100000"/>
              </a:lnSpc>
              <a:spcBef>
                <a:spcPct val="0"/>
              </a:spcBef>
              <a:spcAft>
                <a:spcPts val="1200"/>
              </a:spcAft>
              <a:buFont typeface="+mj-lt"/>
              <a:buAutoNum type="alphaLcPeriod"/>
              <a:defRPr sz="2000"/>
            </a:lvl2pPr>
            <a:lvl3pPr marL="1143000" indent="-320040">
              <a:lnSpc>
                <a:spcPct val="100000"/>
              </a:lnSpc>
              <a:spcBef>
                <a:spcPct val="0"/>
              </a:spcBef>
              <a:spcAft>
                <a:spcPts val="1200"/>
              </a:spcAft>
              <a:buFont typeface="+mj-lt"/>
              <a:buAutoNum type="arabicParenR"/>
              <a:defRPr sz="2000"/>
            </a:lvl3pPr>
            <a:lvl4pPr marL="1600200" indent="-320040">
              <a:lnSpc>
                <a:spcPct val="100000"/>
              </a:lnSpc>
              <a:spcBef>
                <a:spcPct val="0"/>
              </a:spcBef>
              <a:spcAft>
                <a:spcPts val="1200"/>
              </a:spcAft>
              <a:buFont typeface="+mj-lt"/>
              <a:buAutoNum type="alphaLcParenR"/>
              <a:defRPr sz="2000"/>
            </a:lvl4pPr>
            <a:lvl5pPr marL="2057400" indent="-320040">
              <a:lnSpc>
                <a:spcPct val="100000"/>
              </a:lnSpc>
              <a:spcBef>
                <a:spcPct val="0"/>
              </a:spcBef>
              <a:spcAft>
                <a:spcPts val="1200"/>
              </a:spcAft>
              <a:buFont typeface="+mj-lt"/>
              <a:buAutoNum type="romanLcPeriod"/>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1" name="Content Placeholder 9">
            <a:extLst>
              <a:ext uri="{FF2B5EF4-FFF2-40B4-BE49-F238E27FC236}">
                <a16:creationId xmlns:a16="http://schemas.microsoft.com/office/drawing/2014/main" id="{13B79C6E-CF07-9F13-4C7C-A28E3488E3D0}"/>
              </a:ext>
            </a:extLst>
          </p:cNvPr>
          <p:cNvSpPr>
            <a:spLocks noGrp="1"/>
          </p:cNvSpPr>
          <p:nvPr>
            <p:ph sz="quarter" idx="14" hasCustomPrompt="1"/>
          </p:nvPr>
        </p:nvSpPr>
        <p:spPr>
          <a:xfrm>
            <a:off x="4556760" y="2073275"/>
            <a:ext cx="6192838" cy="3687763"/>
          </a:xfrm>
        </p:spPr>
        <p:txBody>
          <a:bodyPr>
            <a:normAutofit/>
          </a:bodyPr>
          <a:lstStyle>
            <a:lvl1pPr marL="0" indent="0">
              <a:lnSpc>
                <a:spcPct val="100000"/>
              </a:lnSpc>
              <a:spcBef>
                <a:spcPct val="0"/>
              </a:spcBef>
              <a:spcAft>
                <a:spcPts val="1200"/>
              </a:spcAft>
              <a:buNone/>
              <a:defRPr sz="2000"/>
            </a:lvl1pPr>
            <a:lvl2pPr marL="228600">
              <a:lnSpc>
                <a:spcPct val="100000"/>
              </a:lnSpc>
              <a:spcBef>
                <a:spcPct val="0"/>
              </a:spcBef>
              <a:spcAft>
                <a:spcPts val="1200"/>
              </a:spcAft>
              <a:defRPr sz="2000"/>
            </a:lvl2pPr>
            <a:lvl3pPr marL="685800">
              <a:lnSpc>
                <a:spcPct val="100000"/>
              </a:lnSpc>
              <a:spcBef>
                <a:spcPct val="0"/>
              </a:spcBef>
              <a:spcAft>
                <a:spcPts val="1200"/>
              </a:spcAft>
              <a:defRPr sz="2000"/>
            </a:lvl3pPr>
            <a:lvl4pPr marL="1143000">
              <a:lnSpc>
                <a:spcPct val="100000"/>
              </a:lnSpc>
              <a:spcBef>
                <a:spcPct val="0"/>
              </a:spcBef>
              <a:spcAft>
                <a:spcPts val="1200"/>
              </a:spcAft>
              <a:defRPr sz="2000"/>
            </a:lvl4pPr>
            <a:lvl5pPr marL="1600200">
              <a:lnSpc>
                <a:spcPct val="100000"/>
              </a:lnSpc>
              <a:spcBef>
                <a:spcPct val="0"/>
              </a:spcBef>
              <a:spcAft>
                <a:spcPts val="1200"/>
              </a:spcAft>
              <a:defRPr sz="20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a:xfrm>
            <a:off x="911352" y="6246622"/>
            <a:ext cx="2670048" cy="365125"/>
          </a:xfrm>
        </p:spPr>
        <p:txBody>
          <a:bodyPr/>
          <a:lstStyle>
            <a:lvl1pPr>
              <a:defRPr sz="1400">
                <a:latin typeface="+mj-lt"/>
              </a:defRPr>
            </a:lvl1pPr>
          </a:lstStyle>
          <a:p>
            <a:fld id="{B5CEABB6-07DC-46E8-9B57-56EC44A396E5}" type="slidenum">
              <a:rPr lang="en-US" smtClean="0"/>
              <a:t>‹#›</a:t>
            </a:fld>
            <a:endParaRPr lang="en-US"/>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06194" y="6246622"/>
            <a:ext cx="2743200" cy="365125"/>
          </a:xfrm>
        </p:spPr>
        <p:txBody>
          <a:bodyPr/>
          <a:lstStyle>
            <a:lvl1pPr algn="r">
              <a:defRPr/>
            </a:lvl1pPr>
          </a:lstStyle>
          <a:p>
            <a:r>
              <a:rPr lang="en-US"/>
              <a:t>Presentation Title</a:t>
            </a:r>
          </a:p>
        </p:txBody>
      </p:sp>
    </p:spTree>
    <p:extLst>
      <p:ext uri="{BB962C8B-B14F-4D97-AF65-F5344CB8AC3E}">
        <p14:creationId xmlns:p14="http://schemas.microsoft.com/office/powerpoint/2010/main" val="2094885297"/>
      </p:ext>
    </p:extLst>
  </p:cSld>
  <p:clrMapOvr>
    <a:masterClrMapping/>
  </p:clrMapOvr>
  <p:transition/>
  <p:timing/>
</p:sldLayout>
</file>

<file path=ppt/slideLayouts/slideLayout8.xml><?xml version="1.0" encoding="utf-8"?>
<p:sldLayout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reserve="1" userDrawn="1">
  <p:cSld name="Thank you">
    <p:bg>
      <p:bgPr>
        <a:solidFill>
          <a:schemeClr val="accent4">
            <a:lumMod val="40000"/>
            <a:lumOff val="60000"/>
          </a:schemeClr>
        </a:solidFill>
        <a:effectLst/>
      </p:bgPr>
    </p:bg>
    <p:spTree>
      <p:nvGrpSpPr>
        <p:cNvPr id="1" name=""/>
        <p:cNvGrpSpPr/>
        <p:nvPr/>
      </p:nvGrpSpPr>
      <p:grpSpPr>
        <a:xfrm>
          <a:off x="0" y="0"/>
          <a:ext cx="0" cy="0"/>
        </a:xfrm>
      </p:grpSpPr>
      <p:pic>
        <p:nvPicPr>
          <p:cNvPr id="7" name="Graphic 6">
            <a:extLst>
              <a:ext uri="{FF2B5EF4-FFF2-40B4-BE49-F238E27FC236}">
                <a16:creationId xmlns:a16="http://schemas.microsoft.com/office/drawing/2014/main" id="{25F4A3D2-0CBC-CF43-C14A-141B19AE6711}"/>
              </a:ext>
              <a:ext uri="{C183D7F6-B498-43B3-948B-1728B52AA6E4}">
                <adec:decorative xmlns:adec="http://schemas.microsoft.com/office/drawing/2017/decorative" val="1"/>
              </a:ext>
            </a:extLst>
          </p:cNvPr>
          <p:cNvPicPr>
            <a:picLocks noChangeAspect="1"/>
          </p:cNvPicPr>
          <p:nvPr userDrawn="1"/>
        </p:nvPicPr>
        <p:blipFill>
          <a:blip r:embed="rId1">
            <a:extLst>
              <a:ext uri="{96DAC541-7B7A-43D3-8B79-37D633B846F1}">
                <asvg:svgBlip xmlns:asvg="http://schemas.microsoft.com/office/drawing/2016/SVG/main" r:embed="rId2"/>
              </a:ext>
            </a:extLst>
          </a:blip>
          <a:srcRect l="3433" t="-5525" r="24023" b="11733"/>
          <a:stretch>
            <a:fillRect/>
          </a:stretch>
        </p:blipFill>
        <p:spPr>
          <a:xfrm>
            <a:off x="4478101" y="0"/>
            <a:ext cx="7713899" cy="6858000"/>
          </a:xfrm>
          <a:prstGeom prst="rect">
            <a:avLst/>
          </a:prstGeom>
        </p:spPr>
      </p:pic>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1352" y="505016"/>
            <a:ext cx="5775656" cy="3284932"/>
          </a:xfrm>
        </p:spPr>
        <p:txBody>
          <a:bodyPr anchor="b">
            <a:normAutofit/>
          </a:bodyPr>
          <a:lstStyle>
            <a:lvl1pPr>
              <a:defRPr sz="4000" baseline="0"/>
            </a:lvl1pPr>
          </a:lstStyle>
          <a:p>
            <a:r>
              <a:rPr lang="en-US"/>
              <a:t>Click to add title</a:t>
            </a:r>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911353" y="4006024"/>
            <a:ext cx="5794248" cy="2346960"/>
          </a:xfrm>
        </p:spPr>
        <p:txBody>
          <a:bodyPr>
            <a:normAutofit/>
          </a:bodyPr>
          <a:lstStyle>
            <a:lvl1pPr marL="0" indent="0">
              <a:lnSpc>
                <a:spcPts val="2400"/>
              </a:lnSpc>
              <a:spcBef>
                <a:spcPct val="0"/>
              </a:spcBef>
              <a:spcAft>
                <a:spcPts val="1200"/>
              </a:spcAft>
              <a:buFont typeface="Arial" panose="020b0604020202020204" pitchFamily="34" charset="0"/>
              <a:buNone/>
              <a:defRPr sz="2000"/>
            </a:lvl1pPr>
            <a:lvl2pPr marL="800100" indent="-342900">
              <a:lnSpc>
                <a:spcPts val="2400"/>
              </a:lnSpc>
              <a:buFont typeface="Arial" panose="020b0604020202020204" pitchFamily="34" charset="0"/>
              <a:buChar char="•"/>
              <a:defRPr sz="2000"/>
            </a:lvl2pPr>
            <a:lvl3pPr marL="1257300" indent="-342900">
              <a:lnSpc>
                <a:spcPts val="2400"/>
              </a:lnSpc>
              <a:buFont typeface="Arial" panose="020b0604020202020204" pitchFamily="34" charset="0"/>
              <a:buChar char="•"/>
              <a:defRPr sz="2000"/>
            </a:lvl3pPr>
            <a:lvl4pPr marL="1714500" indent="-342900">
              <a:lnSpc>
                <a:spcPts val="2400"/>
              </a:lnSpc>
              <a:buFont typeface="Arial" panose="020b0604020202020204" pitchFamily="34" charset="0"/>
              <a:buChar char="•"/>
              <a:defRPr sz="2000"/>
            </a:lvl4pPr>
            <a:lvl5pPr marL="2171700" indent="-342900">
              <a:lnSpc>
                <a:spcPts val="2400"/>
              </a:lnSpc>
              <a:buFont typeface="Arial" panose="020b0604020202020204" pitchFamily="34" charset="0"/>
              <a:buChar char="•"/>
              <a:defRPr sz="2000"/>
            </a:lvl5pPr>
          </a:lstStyle>
          <a:p>
            <a:pPr lvl="0"/>
            <a:r>
              <a:rPr lang="en-US"/>
              <a:t>Click to add text</a:t>
            </a:r>
          </a:p>
          <a:p>
            <a:pPr lvl="1"/>
            <a:r>
              <a:rPr lang="en-US"/>
              <a:t>Second level</a:t>
            </a:r>
          </a:p>
          <a:p>
            <a:pPr lvl="2"/>
            <a:r>
              <a:rPr lang="en-US"/>
              <a:t>Third level </a:t>
            </a:r>
          </a:p>
          <a:p>
            <a:pPr lvl="3"/>
            <a:r>
              <a:rPr lang="en-US"/>
              <a:t>Fourth level </a:t>
            </a:r>
          </a:p>
          <a:p>
            <a:pPr lvl="4"/>
            <a:r>
              <a:rPr lang="en-US"/>
              <a:t>Fifth level </a:t>
            </a:r>
          </a:p>
          <a:p>
            <a:pPr lvl="0"/>
            <a:endParaRPr lang="en-US"/>
          </a:p>
        </p:txBody>
      </p:sp>
    </p:spTree>
    <p:extLst>
      <p:ext uri="{BB962C8B-B14F-4D97-AF65-F5344CB8AC3E}">
        <p14:creationId xmlns:p14="http://schemas.microsoft.com/office/powerpoint/2010/main" val="3828155776"/>
      </p:ext>
    </p:extLst>
  </p:cSld>
  <p:clrMapOvr>
    <a:masterClrMapping/>
  </p:clrMapOvr>
  <p:transition/>
  <p:timing/>
</p:sldLayout>
</file>

<file path=ppt/slideMasters/_rels/slideMaster1.xml.rels>&#65279;<?xml version="1.0" encoding="utf-8" standalone="yes"?><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theme" Target="../theme/theme1.xml" /></Relationships>
</file>

<file path=ppt/slideMasters/slideMaster1.xml><?xml version="1.0" encoding="utf-8"?>
<p:sldMaster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bg>
      <p:bgRef idx="1001">
        <a:schemeClr val="bg1"/>
      </p:bgRef>
    </p:bg>
    <p:spTree>
      <p:nvGrpSpPr>
        <p:cNvPr id="1" name=""/>
        <p:cNvGrpSpPr/>
        <p:nvPr/>
      </p:nvGrpSpPr>
      <p:grpSpPr>
        <a:xfrm>
          <a:off x="0" y="0"/>
          <a: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0" anchor="ctr"/>
          <a:lstStyle>
            <a:lvl1pPr algn="l">
              <a:defRPr sz="1000" b="1">
                <a:solidFill>
                  <a:schemeClr val="tx1"/>
                </a:solidFill>
              </a:defRPr>
            </a:lvl1pPr>
          </a:lstStyle>
          <a:p>
            <a:fld id="{B5CEABB6-07DC-46E8-9B57-56EC44A396E5}" type="slidenum">
              <a:rPr lang="en-US" smtClean="0"/>
              <a:t>‹#›</a:t>
            </a:fld>
            <a:endParaRPr lang="en-US"/>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95" r:id="rId3"/>
    <p:sldLayoutId id="2147483696" r:id="rId4"/>
    <p:sldLayoutId id="2147483698" r:id="rId5"/>
    <p:sldLayoutId id="2147483699" r:id="rId6"/>
    <p:sldLayoutId id="2147483700" r:id="rId7"/>
    <p:sldLayoutId id="2147483705" r:id="rId8"/>
  </p:sldLayoutIdLst>
  <p:transition/>
  <p:timing/>
  <p:hf hdr="0" ftr="0" dt="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&#65279;<?xml version="1.0" encoding="utf-8" standalone="yes"?><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hyperlink" Target="mailto:abiltio1604@gmail.com" TargetMode="External" /></Relationships>
</file>

<file path=ppt/slides/_rels/slide10.xml.rels>&#65279;<?xml version="1.0" encoding="utf-8" standalone="yes"?><Relationships xmlns="http://schemas.openxmlformats.org/package/2006/relationships"><Relationship Id="rId1" Type="http://schemas.openxmlformats.org/officeDocument/2006/relationships/slideLayout" Target="../slideLayouts/slideLayout7.xml" /><Relationship Id="rId2" Type="http://schemas.openxmlformats.org/officeDocument/2006/relationships/image" Target="../media/image13.jpeg" /><Relationship Id="rId3" Type="http://schemas.openxmlformats.org/officeDocument/2006/relationships/image" Target="../media/image14.jpeg" /><Relationship Id="rId4" Type="http://schemas.openxmlformats.org/officeDocument/2006/relationships/image" Target="../media/image15.jpeg" /></Relationships>
</file>

<file path=ppt/slides/_rels/slide11.xml.rels>&#65279;<?xml version="1.0" encoding="utf-8" standalone="yes"?><Relationships xmlns="http://schemas.openxmlformats.org/package/2006/relationships"><Relationship Id="rId1" Type="http://schemas.openxmlformats.org/officeDocument/2006/relationships/slideLayout" Target="../slideLayouts/slideLayout7.xml" /><Relationship Id="rId2" Type="http://schemas.openxmlformats.org/officeDocument/2006/relationships/image" Target="../media/image16.jpeg" /></Relationships>
</file>

<file path=ppt/slides/_rels/slide12.xml.rels>&#65279;<?xml version="1.0" encoding="utf-8" standalone="yes"?><Relationships xmlns="http://schemas.openxmlformats.org/package/2006/relationships"><Relationship Id="rId1" Type="http://schemas.openxmlformats.org/officeDocument/2006/relationships/slideLayout" Target="../slideLayouts/slideLayout7.xml" /><Relationship Id="rId2" Type="http://schemas.openxmlformats.org/officeDocument/2006/relationships/image" Target="../media/image17.jpeg" /></Relationships>
</file>

<file path=ppt/slides/_rels/slide13.xml.rels>&#65279;<?xml version="1.0" encoding="utf-8" standalone="yes"?><Relationships xmlns="http://schemas.openxmlformats.org/package/2006/relationships"><Relationship Id="rId1" Type="http://schemas.openxmlformats.org/officeDocument/2006/relationships/slideLayout" Target="../slideLayouts/slideLayout7.xml" /><Relationship Id="rId2" Type="http://schemas.openxmlformats.org/officeDocument/2006/relationships/image" Target="../media/image18.jpeg" /></Relationships>
</file>

<file path=ppt/slides/_rels/slide14.xml.rels>&#65279;<?xml version="1.0" encoding="utf-8" standalone="yes"?><Relationships xmlns="http://schemas.openxmlformats.org/package/2006/relationships"><Relationship Id="rId1" Type="http://schemas.openxmlformats.org/officeDocument/2006/relationships/slideLayout" Target="../slideLayouts/slideLayout7.xml" /><Relationship Id="rId2" Type="http://schemas.openxmlformats.org/officeDocument/2006/relationships/image" Target="../media/image19.jpeg" /></Relationships>
</file>

<file path=ppt/slides/_rels/slide15.xml.rels>&#65279;<?xml version="1.0" encoding="utf-8" standalone="yes"?><Relationships xmlns="http://schemas.openxmlformats.org/package/2006/relationships"><Relationship Id="rId1" Type="http://schemas.openxmlformats.org/officeDocument/2006/relationships/slideLayout" Target="../slideLayouts/slideLayout3.xml" /><Relationship Id="rId2" Type="http://schemas.openxmlformats.org/officeDocument/2006/relationships/image" Target="../media/image20.jpeg" /></Relationships>
</file>

<file path=ppt/slides/_rels/slide16.xml.rels>&#65279;<?xml version="1.0" encoding="utf-8" standalone="yes"?><Relationships xmlns="http://schemas.openxmlformats.org/package/2006/relationships"><Relationship Id="rId1" Type="http://schemas.openxmlformats.org/officeDocument/2006/relationships/slideLayout" Target="../slideLayouts/slideLayout3.xml" /><Relationship Id="rId2" Type="http://schemas.openxmlformats.org/officeDocument/2006/relationships/image" Target="../media/image21.jpeg" /></Relationships>
</file>

<file path=ppt/slides/_rels/slide17.xml.rels>&#65279;<?xml version="1.0" encoding="utf-8" standalone="yes"?><Relationships xmlns="http://schemas.openxmlformats.org/package/2006/relationships"><Relationship Id="rId1" Type="http://schemas.openxmlformats.org/officeDocument/2006/relationships/slideLayout" Target="../slideLayouts/slideLayout3.xml" /><Relationship Id="rId2" Type="http://schemas.openxmlformats.org/officeDocument/2006/relationships/image" Target="../media/image22.jpeg" /></Relationships>
</file>

<file path=ppt/slides/_rels/slide18.xml.rels>&#65279;<?xml version="1.0" encoding="utf-8" standalone="yes"?><Relationships xmlns="http://schemas.openxmlformats.org/package/2006/relationships"><Relationship Id="rId1" Type="http://schemas.openxmlformats.org/officeDocument/2006/relationships/slideLayout" Target="../slideLayouts/slideLayout3.xml" /><Relationship Id="rId2" Type="http://schemas.openxmlformats.org/officeDocument/2006/relationships/image" Target="../media/image23.jpeg" /></Relationships>
</file>

<file path=ppt/slides/_rels/slide19.xml.rels>&#65279;<?xml version="1.0" encoding="utf-8" standalone="yes"?><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4.jpeg" /></Relationships>
</file>

<file path=ppt/slides/_rels/slide2.xml.rels>&#65279;<?xml version="1.0" encoding="utf-8" standalone="yes"?><Relationships xmlns="http://schemas.openxmlformats.org/package/2006/relationships"><Relationship Id="rId1" Type="http://schemas.openxmlformats.org/officeDocument/2006/relationships/slideLayout" Target="../slideLayouts/slideLayout2.xml" /></Relationships>
</file>

<file path=ppt/slides/_rels/slide20.xml.rels>&#65279;<?xml version="1.0" encoding="utf-8" standalone="yes"?><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5.jpeg" /><Relationship Id="rId3" Type="http://schemas.openxmlformats.org/officeDocument/2006/relationships/hyperlink" Target="http://localhost:8888/notebooks/__Project_Portfolio__/HIGO%20Technical%20Customer%20Segmentation-Copy1.ipynb#Visualisasi-dengan-PCA" TargetMode="External" /></Relationships>
</file>

<file path=ppt/slides/_rels/slide21.xml.rels>&#65279;<?xml version="1.0" encoding="utf-8" standalone="yes"?><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6.jpeg" /></Relationships>
</file>

<file path=ppt/slides/_rels/slide22.xml.rels>&#65279;<?xml version="1.0" encoding="utf-8" standalone="yes"?><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7.jpeg" /><Relationship Id="rId3" Type="http://schemas.openxmlformats.org/officeDocument/2006/relationships/image" Target="../media/image28.jpeg" /></Relationships>
</file>

<file path=ppt/slides/_rels/slide23.xml.rels>&#65279;<?xml version="1.0" encoding="utf-8" standalone="yes"?><Relationships xmlns="http://schemas.openxmlformats.org/package/2006/relationships"><Relationship Id="rId1" Type="http://schemas.openxmlformats.org/officeDocument/2006/relationships/slideLayout" Target="../slideLayouts/slideLayout8.xml" /></Relationships>
</file>

<file path=ppt/slides/_rels/slide24.xml.rels>&#65279;<?xml version="1.0" encoding="utf-8" standalone="yes"?><Relationships xmlns="http://schemas.openxmlformats.org/package/2006/relationships"><Relationship Id="rId1" Type="http://schemas.openxmlformats.org/officeDocument/2006/relationships/slideLayout" Target="../slideLayouts/slideLayout8.xml" /></Relationships>
</file>

<file path=ppt/slides/_rels/slide3.xml.rels>&#65279;<?xml version="1.0" encoding="utf-8" standalone="yes"?><Relationships xmlns="http://schemas.openxmlformats.org/package/2006/relationships"><Relationship Id="rId1" Type="http://schemas.openxmlformats.org/officeDocument/2006/relationships/slideLayout" Target="../slideLayouts/slideLayout5.xml" /></Relationships>
</file>

<file path=ppt/slides/_rels/slide4.xml.rels>&#65279;<?xml version="1.0" encoding="utf-8" standalone="yes"?><Relationships xmlns="http://schemas.openxmlformats.org/package/2006/relationships"><Relationship Id="rId1" Type="http://schemas.openxmlformats.org/officeDocument/2006/relationships/slideLayout" Target="../slideLayouts/slideLayout3.xml" /><Relationship Id="rId2" Type="http://schemas.openxmlformats.org/officeDocument/2006/relationships/image" Target="../media/image9.jpeg" /></Relationships>
</file>

<file path=ppt/slides/_rels/slide5.xml.rels>&#65279;<?xml version="1.0" encoding="utf-8" standalone="yes"?><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jpeg" /></Relationships>
</file>

<file path=ppt/slides/_rels/slide6.xml.rels>&#65279;<?xml version="1.0" encoding="utf-8" standalone="yes"?><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1.jpeg" /></Relationships>
</file>

<file path=ppt/slides/_rels/slide7.xml.rels>&#65279;<?xml version="1.0" encoding="utf-8" standalone="yes"?><Relationships xmlns="http://schemas.openxmlformats.org/package/2006/relationships"><Relationship Id="rId1" Type="http://schemas.openxmlformats.org/officeDocument/2006/relationships/slideLayout" Target="../slideLayouts/slideLayout2.xml" /></Relationships>
</file>

<file path=ppt/slides/_rels/slide8.xml.rels>&#65279;<?xml version="1.0" encoding="utf-8" standalone="yes"?><Relationships xmlns="http://schemas.openxmlformats.org/package/2006/relationships"><Relationship Id="rId1" Type="http://schemas.openxmlformats.org/officeDocument/2006/relationships/slideLayout" Target="../slideLayouts/slideLayout8.xml" /></Relationships>
</file>

<file path=ppt/slides/_rels/slide9.xml.rels>&#65279;<?xml version="1.0" encoding="utf-8" standalone="yes"?><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image" Target="../media/image12.jpeg" /></Relationships>
</file>

<file path=ppt/slides/slide1.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3" name="Title 2">
            <a:extLst>
              <a:ext uri="{FF2B5EF4-FFF2-40B4-BE49-F238E27FC236}">
                <a16:creationId xmlns:a16="http://schemas.microsoft.com/office/drawing/2014/main" id="{2BE0BCE3-7A85-71CE-E027-A8E454AF1454}"/>
              </a:ext>
            </a:extLst>
          </p:cNvPr>
          <p:cNvSpPr>
            <a:spLocks noGrp="1"/>
          </p:cNvSpPr>
          <p:nvPr>
            <p:ph type="ctrTitle"/>
          </p:nvPr>
        </p:nvSpPr>
        <p:spPr>
          <a:xfrm>
            <a:off x="5348377" y="1889184"/>
            <a:ext cx="6676845" cy="1247383"/>
          </a:xfrm>
        </p:spPr>
        <p:txBody>
          <a:bodyPr/>
          <a:lstStyle/>
          <a:p>
            <a:r>
              <a:rPr lang="id-ID"/>
              <a:t>HIGO Technical TEST </a:t>
            </a:r>
            <a:br>
              <a:rPr lang="id-ID"/>
            </a:br>
            <a:r>
              <a:rPr lang="id-ID" sz="2800"/>
              <a:t>Data scientist intern position</a:t>
            </a:r>
            <a:endParaRPr lang="en-US"/>
          </a:p>
        </p:txBody>
      </p:sp>
      <p:sp>
        <p:nvSpPr>
          <p:cNvPr id="2" name="Title 2">
            <a:extLst>
              <a:ext uri="{FF2B5EF4-FFF2-40B4-BE49-F238E27FC236}">
                <a16:creationId xmlns:a16="http://schemas.microsoft.com/office/drawing/2014/main" id="{F6AED7C4-93AC-4DCD-165D-93B829E96234}"/>
              </a:ext>
            </a:extLst>
          </p:cNvPr>
          <p:cNvSpPr txBox="1"/>
          <p:nvPr/>
        </p:nvSpPr>
        <p:spPr>
          <a:xfrm>
            <a:off x="7769523" y="5305247"/>
            <a:ext cx="5032075" cy="146418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cap="all" baseline="0">
                <a:solidFill>
                  <a:schemeClr val="tx1"/>
                </a:solidFill>
                <a:latin typeface="+mj-lt"/>
                <a:ea typeface="+mj-ea"/>
                <a:cs typeface="+mj-cs"/>
              </a:defRPr>
            </a:lvl1pPr>
          </a:lstStyle>
          <a:p>
            <a:r>
              <a:rPr lang="id-ID"/>
              <a:t>Abil Tio Kenda</a:t>
            </a:r>
          </a:p>
          <a:p>
            <a:r>
              <a:rPr lang="id-ID" sz="1200" b="0">
                <a:latin typeface="Times New Roman" panose="02020603050405020304" pitchFamily="18" charset="0"/>
                <a:cs typeface="Times New Roman" panose="02020603050405020304" pitchFamily="18" charset="0"/>
                <a:hlinkClick r:id="rId2"/>
              </a:rPr>
              <a:t>abiltio1604@gmail.com</a:t>
            </a:r>
            <a:endParaRPr lang="id-ID" sz="1200" b="0">
              <a:latin typeface="Times New Roman" panose="02020603050405020304" pitchFamily="18" charset="0"/>
              <a:cs typeface="Times New Roman" panose="02020603050405020304" pitchFamily="18" charset="0"/>
            </a:endParaRPr>
          </a:p>
          <a:p>
            <a:r>
              <a:rPr lang="id-ID" sz="1200" b="0">
                <a:latin typeface="Book Antiqua" panose="02040602050305030304" pitchFamily="18" charset="0"/>
                <a:cs typeface="Aldhabi" panose="020f0502020204030204" pitchFamily="2" charset="-78"/>
              </a:rPr>
              <a:t>+6282118202076</a:t>
            </a:r>
            <a:endParaRPr lang="en-US" sz="1200" b="0">
              <a:latin typeface="Book Antiqua" pitchFamily="18" charset="0"/>
              <a:cs typeface="Aldhabi" panose="020f0502020204030204" pitchFamily="2" charset="-78"/>
            </a:endParaRPr>
          </a:p>
        </p:txBody>
      </p:sp>
    </p:spTree>
    <p:extLst>
      <p:ext uri="{BB962C8B-B14F-4D97-AF65-F5344CB8AC3E}">
        <p14:creationId xmlns:p14="http://schemas.microsoft.com/office/powerpoint/2010/main" val="954410245"/>
      </p:ext>
    </p:extLst>
  </p:cSld>
  <p:clrMapOvr>
    <a:masterClrMapping/>
  </p:clrMapOvr>
  <p:transition/>
  <p:timing/>
</p:sld>
</file>

<file path=ppt/slides/slide10.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8" name="Title 7">
            <a:extLst>
              <a:ext uri="{FF2B5EF4-FFF2-40B4-BE49-F238E27FC236}">
                <a16:creationId xmlns:a16="http://schemas.microsoft.com/office/drawing/2014/main" id="{03CA8C54-30A3-3553-626E-52909A83C86B}"/>
              </a:ext>
            </a:extLst>
          </p:cNvPr>
          <p:cNvSpPr>
            <a:spLocks noGrp="1"/>
          </p:cNvSpPr>
          <p:nvPr>
            <p:ph type="title"/>
          </p:nvPr>
        </p:nvSpPr>
        <p:spPr>
          <a:xfrm>
            <a:off x="769593" y="470256"/>
            <a:ext cx="10405174" cy="365125"/>
          </a:xfrm>
        </p:spPr>
        <p:txBody>
          <a:bodyPr>
            <a:normAutofit fontScale="90000"/>
          </a:bodyPr>
          <a:lstStyle/>
          <a:p>
            <a:pPr algn="ctr"/>
            <a:r>
              <a:rPr lang="id-ID"/>
              <a:t>Distribusi data</a:t>
            </a:r>
            <a:endParaRPr lang="en-ZA"/>
          </a:p>
        </p:txBody>
      </p:sp>
      <p:pic>
        <p:nvPicPr>
          <p:cNvPr id="11" name="Picture 10">
            <a:extLst>
              <a:ext uri="{FF2B5EF4-FFF2-40B4-BE49-F238E27FC236}">
                <a16:creationId xmlns:a16="http://schemas.microsoft.com/office/drawing/2014/main" id="{EBB9DF9E-2DB3-BA30-7193-E4B7F8185635}"/>
              </a:ext>
            </a:extLst>
          </p:cNvPr>
          <p:cNvPicPr>
            <a:picLocks noChangeAspect="1"/>
          </p:cNvPicPr>
          <p:nvPr/>
        </p:nvPicPr>
        <p:blipFill>
          <a:blip r:embed="rId2"/>
          <a:stretch>
            <a:fillRect/>
          </a:stretch>
        </p:blipFill>
        <p:spPr>
          <a:xfrm>
            <a:off x="0" y="1073193"/>
            <a:ext cx="4139214" cy="3503686"/>
          </a:xfrm>
          <a:prstGeom prst="rect">
            <a:avLst/>
          </a:prstGeom>
        </p:spPr>
      </p:pic>
      <p:pic>
        <p:nvPicPr>
          <p:cNvPr id="13" name="Picture 12">
            <a:extLst>
              <a:ext uri="{FF2B5EF4-FFF2-40B4-BE49-F238E27FC236}">
                <a16:creationId xmlns:a16="http://schemas.microsoft.com/office/drawing/2014/main" id="{0A519CC9-775F-3F51-7398-F6AC2F619C6F}"/>
              </a:ext>
            </a:extLst>
          </p:cNvPr>
          <p:cNvPicPr>
            <a:picLocks noChangeAspect="1"/>
          </p:cNvPicPr>
          <p:nvPr/>
        </p:nvPicPr>
        <p:blipFill>
          <a:blip r:embed="rId3"/>
          <a:stretch>
            <a:fillRect/>
          </a:stretch>
        </p:blipFill>
        <p:spPr>
          <a:xfrm>
            <a:off x="4139214" y="1217090"/>
            <a:ext cx="3909398" cy="3447614"/>
          </a:xfrm>
          <a:prstGeom prst="rect">
            <a:avLst/>
          </a:prstGeom>
        </p:spPr>
      </p:pic>
      <p:pic>
        <p:nvPicPr>
          <p:cNvPr id="15" name="Picture 14">
            <a:extLst>
              <a:ext uri="{FF2B5EF4-FFF2-40B4-BE49-F238E27FC236}">
                <a16:creationId xmlns:a16="http://schemas.microsoft.com/office/drawing/2014/main" id="{03C8F261-F813-7EB6-4AF9-CA61B2A10ABC}"/>
              </a:ext>
            </a:extLst>
          </p:cNvPr>
          <p:cNvPicPr>
            <a:picLocks noChangeAspect="1"/>
          </p:cNvPicPr>
          <p:nvPr/>
        </p:nvPicPr>
        <p:blipFill>
          <a:blip r:embed="rId4"/>
          <a:stretch>
            <a:fillRect/>
          </a:stretch>
        </p:blipFill>
        <p:spPr>
          <a:xfrm>
            <a:off x="8179968" y="1073193"/>
            <a:ext cx="3909398" cy="3503686"/>
          </a:xfrm>
          <a:prstGeom prst="rect">
            <a:avLst/>
          </a:prstGeom>
        </p:spPr>
      </p:pic>
      <p:sp>
        <p:nvSpPr>
          <p:cNvPr id="17" name="Rectangle 2">
            <a:extLst>
              <a:ext uri="{FF2B5EF4-FFF2-40B4-BE49-F238E27FC236}">
                <a16:creationId xmlns:a16="http://schemas.microsoft.com/office/drawing/2014/main" id="{AEE66CF2-CB05-57FD-2A17-A2A22B3F0559}"/>
              </a:ext>
            </a:extLst>
          </p:cNvPr>
          <p:cNvSpPr>
            <a:spLocks noChangeArrowheads="1"/>
          </p:cNvSpPr>
          <p:nvPr/>
        </p:nvSpPr>
        <p:spPr bwMode="auto">
          <a:xfrm>
            <a:off x="239698" y="5436922"/>
            <a:ext cx="11120684" cy="40260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8700" rIns="91440" bIns="5713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pPr>
            <a:endParaRPr kumimoji="0" lang="en-US" altLang="en-US" sz="1200" b="0" i="0" u="none" strike="noStrike" cap="none" normalizeH="0" baseline="0">
              <a:ln>
                <a:noFill/>
              </a:ln>
              <a:solidFill>
                <a:srgbClr val="000000"/>
              </a:solidFill>
              <a:effectLst/>
              <a:latin typeface="Helvetica Neue"/>
            </a:endParaRPr>
          </a:p>
        </p:txBody>
      </p:sp>
      <p:sp>
        <p:nvSpPr>
          <p:cNvPr id="20" name="Rectangle 1">
            <a:extLst>
              <a:ext uri="{FF2B5EF4-FFF2-40B4-BE49-F238E27FC236}">
                <a16:creationId xmlns:a16="http://schemas.microsoft.com/office/drawing/2014/main" id="{DE9C07D3-F3DA-398A-8660-D99EB600F973}"/>
              </a:ext>
            </a:extLst>
          </p:cNvPr>
          <p:cNvSpPr>
            <a:spLocks noChangeArrowheads="1"/>
          </p:cNvSpPr>
          <p:nvPr/>
        </p:nvSpPr>
        <p:spPr bwMode="auto">
          <a:xfrm>
            <a:off x="236577" y="4937173"/>
            <a:ext cx="11714671" cy="1695267"/>
          </a:xfrm>
          <a:prstGeom prst="rect">
            <a:avLst/>
          </a:prstGeom>
          <a:solidFill>
            <a:srgbClr val="EFF0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8700" rIns="91440" bIns="5713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2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200" b="1" i="0" u="none" strike="noStrike" cap="none" normalizeH="0" baseline="0" err="1">
                <a:ln>
                  <a:noFill/>
                </a:ln>
                <a:solidFill>
                  <a:srgbClr val="000000"/>
                </a:solidFill>
                <a:effectLst/>
                <a:latin typeface="Helvetica Neue"/>
              </a:rPr>
              <a:t>Distribusi Lokasi</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Surabaya</a:t>
            </a:r>
            <a:r>
              <a:rPr kumimoji="0" lang="en-US" altLang="en-US" sz="1200" b="0" i="0" u="none" strike="noStrike" cap="none" normalizeH="0" baseline="0">
                <a:ln>
                  <a:noFill/>
                </a:ln>
                <a:solidFill>
                  <a:srgbClr val="000000"/>
                </a:solidFill>
                <a:effectLst/>
                <a:latin typeface="Helvetica Neue"/>
              </a:rPr>
              <a:t> merupakan kota dengan frekuensi tertinggi, mencakup </a:t>
            </a:r>
            <a:r>
              <a:rPr kumimoji="0" lang="en-US" altLang="en-US" sz="1200" b="1" i="0" u="none" strike="noStrike" cap="none" normalizeH="0" baseline="0">
                <a:ln>
                  <a:noFill/>
                </a:ln>
                <a:solidFill>
                  <a:srgbClr val="000000"/>
                </a:solidFill>
                <a:effectLst/>
                <a:latin typeface="Helvetica Neue"/>
              </a:rPr>
              <a:t>23.33%</a:t>
            </a:r>
            <a:r>
              <a:rPr kumimoji="0" lang="en-US" altLang="en-US" sz="1200" b="0" i="0" u="none" strike="noStrike" cap="none" normalizeH="0" baseline="0">
                <a:ln>
                  <a:noFill/>
                </a:ln>
                <a:solidFill>
                  <a:srgbClr val="000000"/>
                </a:solidFill>
                <a:effectLst/>
                <a:latin typeface="Helvetica Neue"/>
              </a:rPr>
              <a:t> dari total, diikuti oleh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Medan</a:t>
            </a:r>
            <a:r>
              <a:rPr kumimoji="0" lang="en-US" altLang="en-US" sz="1200" b="0" i="0" u="none" strike="noStrike" cap="none" normalizeH="0" baseline="0">
                <a:ln>
                  <a:noFill/>
                </a:ln>
                <a:solidFill>
                  <a:srgbClr val="000000"/>
                </a:solidFill>
                <a:effectLst/>
                <a:latin typeface="Helvetica Neue"/>
              </a:rPr>
              <a:t> dengan </a:t>
            </a:r>
            <a:r>
              <a:rPr kumimoji="0" lang="en-US" altLang="en-US" sz="1200" b="1" i="0" u="none" strike="noStrike" cap="none" normalizeH="0" baseline="0">
                <a:ln>
                  <a:noFill/>
                </a:ln>
                <a:solidFill>
                  <a:srgbClr val="000000"/>
                </a:solidFill>
                <a:effectLst/>
                <a:latin typeface="Helvetica Neue"/>
              </a:rPr>
              <a:t>16.67%</a:t>
            </a:r>
            <a:r>
              <a:rPr kumimoji="0" lang="en-US" altLang="en-US" sz="1200" b="0" i="0" u="none" strike="noStrike" cap="none" normalizeH="0" baseline="0">
                <a:ln>
                  <a:noFill/>
                </a:ln>
                <a:solidFill>
                  <a:srgbClr val="000000"/>
                </a:solidFill>
                <a:effectLst/>
                <a:latin typeface="Helvetica Neue"/>
              </a:rPr>
              <a:t>. Kota-kota lain menunjukkan distribusi yang lebih merata, masing-masing dengan persentase sekitar </a:t>
            </a:r>
            <a:r>
              <a:rPr kumimoji="0" lang="en-US" altLang="en-US" sz="1200" b="1" i="0" u="none" strike="noStrike" cap="none" normalizeH="0" baseline="0">
                <a:ln>
                  <a:noFill/>
                </a:ln>
                <a:solidFill>
                  <a:srgbClr val="000000"/>
                </a:solidFill>
                <a:effectLst/>
                <a:latin typeface="Helvetica Neue"/>
              </a:rPr>
              <a:t>10%</a:t>
            </a:r>
            <a:r>
              <a:rPr kumimoji="0" lang="en-US" altLang="en-US" sz="1200" b="0" i="0" u="none" strike="noStrike" cap="none" normalizeH="0" baseline="0">
                <a:ln>
                  <a:noFill/>
                </a:ln>
                <a:solidFill>
                  <a:srgbClr val="000000"/>
                </a:solidFill>
                <a:effectLst/>
                <a:latin typeface="Helvetica Neue"/>
              </a:rPr>
              <a:t>.</a:t>
            </a:r>
            <a:endParaRPr kumimoji="0" lang="id-ID" altLang="en-US" sz="1200" b="0" i="0" u="none" strike="noStrike" cap="none" normalizeH="0" baseline="0">
              <a:ln>
                <a:noFill/>
              </a:ln>
              <a:solidFill>
                <a:srgbClr val="000000"/>
              </a:solidFill>
              <a:effectLst/>
              <a:latin typeface="Helvetica Neue"/>
            </a:endParaRPr>
          </a:p>
          <a:p>
            <a:pPr marL="0" marR="0" lvl="0" indent="0" algn="l" defTabSz="914400" rtl="0" eaLnBrk="0" fontAlgn="base" latinLnBrk="0" hangingPunct="0">
              <a:lnSpc>
                <a:spcPct val="100000"/>
              </a:lnSpc>
              <a:spcBef>
                <a:spcPct val="0"/>
              </a:spcBef>
              <a:spcAft>
                <a:spcPct val="0"/>
              </a:spcAft>
              <a:buClrTx/>
              <a:buSzTx/>
              <a:buFontTx/>
              <a:buChar char="•"/>
            </a:pPr>
            <a:endParaRPr kumimoji="0" lang="en-US" altLang="en-US" sz="1200" b="0" i="0" u="none" strike="noStrike" cap="none" normalizeH="0" baseline="0">
              <a:ln>
                <a:noFill/>
              </a:ln>
              <a:solidFill>
                <a:srgbClr val="000000"/>
              </a:solidFill>
              <a:effectLst/>
              <a:latin typeface="Helvetica Neue"/>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200" b="1" i="0" u="none" strike="noStrike" cap="none" normalizeH="0" baseline="0">
                <a:ln>
                  <a:noFill/>
                </a:ln>
                <a:solidFill>
                  <a:srgbClr val="000000"/>
                </a:solidFill>
                <a:effectLst/>
                <a:latin typeface="Helvetica Neue"/>
              </a:rPr>
              <a:t>Merk HP</a:t>
            </a:r>
            <a:r>
              <a:rPr kumimoji="0" lang="en-US" altLang="en-US" sz="1200" b="0" i="0" u="none" strike="noStrike" cap="none" normalizeH="0" baseline="0">
                <a:ln>
                  <a:noFill/>
                </a:ln>
                <a:solidFill>
                  <a:srgbClr val="000000"/>
                </a:solidFill>
                <a:effectLst/>
                <a:latin typeface="Helvetica Neue"/>
              </a:rPr>
              <a:t>:</a:t>
            </a:r>
            <a:r>
              <a:rPr kumimoji="0" lang="en-US" altLang="en-US" sz="1200" b="1"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Samsung</a:t>
            </a:r>
            <a:r>
              <a:rPr kumimoji="0" lang="en-US" altLang="en-US" sz="1200" b="1" i="0" u="none" strike="noStrike" cap="none" normalizeH="0" baseline="0">
                <a:ln>
                  <a:noFill/>
                </a:ln>
                <a:solidFill>
                  <a:srgbClr val="000000"/>
                </a:solidFill>
                <a:effectLst/>
                <a:latin typeface="Helvetica Neue"/>
              </a:rPr>
              <a:t> </a:t>
            </a:r>
            <a:r>
              <a:rPr kumimoji="0" lang="en-US" altLang="en-US" sz="1200" b="0" i="0" u="none" strike="noStrike" cap="none" normalizeH="0" baseline="0" err="1">
                <a:ln>
                  <a:noFill/>
                </a:ln>
                <a:solidFill>
                  <a:srgbClr val="000000"/>
                </a:solidFill>
                <a:effectLst/>
                <a:latin typeface="Helvetica Neue"/>
              </a:rPr>
              <a:t>mendominasi dengan </a:t>
            </a:r>
            <a:r>
              <a:rPr kumimoji="0" lang="en-US" altLang="en-US" sz="1200" b="1" i="0" u="none" strike="noStrike" cap="none" normalizeH="0" baseline="0">
                <a:ln>
                  <a:noFill/>
                </a:ln>
                <a:solidFill>
                  <a:srgbClr val="000000"/>
                </a:solidFill>
                <a:effectLst/>
                <a:latin typeface="Helvetica Neue"/>
              </a:rPr>
              <a:t>23.33%</a:t>
            </a:r>
            <a:r>
              <a:rPr kumimoji="0" lang="en-US" altLang="en-US" sz="1200" b="0" i="0" u="none" strike="noStrike" cap="none" normalizeH="0" baseline="0">
                <a:ln>
                  <a:noFill/>
                </a:ln>
                <a:solidFill>
                  <a:srgbClr val="000000"/>
                </a:solidFill>
                <a:effectLst/>
                <a:latin typeface="Helvetica Neue"/>
              </a:rPr>
              <a:t>, diikuti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Oppo</a:t>
            </a:r>
            <a:r>
              <a:rPr kumimoji="0" lang="en-US" altLang="en-US" sz="1200" b="0" i="0" u="none" strike="noStrike" cap="none" normalizeH="0" baseline="0">
                <a:ln>
                  <a:noFill/>
                </a:ln>
                <a:solidFill>
                  <a:srgbClr val="000000"/>
                </a:solidFill>
                <a:effectLst/>
                <a:latin typeface="Helvetica Neue"/>
              </a:rPr>
              <a:t> mencakup </a:t>
            </a:r>
            <a:r>
              <a:rPr kumimoji="0" lang="en-US" altLang="en-US" sz="1200" b="1" i="0" u="none" strike="noStrike" cap="none" normalizeH="0" baseline="0">
                <a:ln>
                  <a:noFill/>
                </a:ln>
                <a:solidFill>
                  <a:srgbClr val="000000"/>
                </a:solidFill>
                <a:effectLst/>
                <a:latin typeface="Helvetica Neue"/>
              </a:rPr>
              <a:t>20%</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Apple</a:t>
            </a:r>
            <a:r>
              <a:rPr kumimoji="0" lang="en-US" altLang="en-US" sz="1200" b="0" i="0" u="none" strike="noStrike" cap="none" normalizeH="0" baseline="0">
                <a:ln>
                  <a:noFill/>
                </a:ln>
                <a:solidFill>
                  <a:srgbClr val="000000"/>
                </a:solidFill>
                <a:effectLst/>
                <a:latin typeface="Helvetica Neue"/>
              </a:rPr>
              <a:t> dan</a:t>
            </a:r>
            <a:r>
              <a:rPr kumimoji="0" lang="en-US" altLang="en-US" sz="1200" b="1"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Asus</a:t>
            </a:r>
            <a:r>
              <a:rPr kumimoji="0" lang="en-US" altLang="en-US" sz="1200" b="1" i="0" u="none" strike="noStrike" cap="none" normalizeH="0" baseline="0">
                <a:ln>
                  <a:noFill/>
                </a:ln>
                <a:solidFill>
                  <a:srgbClr val="000000"/>
                </a:solidFill>
                <a:effectLst/>
                <a:latin typeface="Helvetica Neue"/>
              </a:rPr>
              <a:t> </a:t>
            </a:r>
            <a:r>
              <a:rPr kumimoji="0" lang="en-US" altLang="en-US" sz="1200" b="0" i="0" u="none" strike="noStrike" cap="none" normalizeH="0" baseline="0">
                <a:ln>
                  <a:noFill/>
                </a:ln>
                <a:solidFill>
                  <a:srgbClr val="000000"/>
                </a:solidFill>
                <a:effectLst/>
                <a:latin typeface="Helvetica Neue"/>
              </a:rPr>
              <a:t>masing-masing dengan </a:t>
            </a:r>
            <a:r>
              <a:rPr kumimoji="0" lang="en-US" altLang="en-US" sz="1200" b="1" i="0" u="none" strike="noStrike" cap="none" normalizeH="0" baseline="0">
                <a:ln>
                  <a:noFill/>
                </a:ln>
                <a:solidFill>
                  <a:srgbClr val="000000"/>
                </a:solidFill>
                <a:effectLst/>
                <a:latin typeface="Helvetica Neue"/>
              </a:rPr>
              <a:t>16.67%</a:t>
            </a:r>
            <a:r>
              <a:rPr kumimoji="0" lang="en-US" altLang="en-US" sz="1200" b="0" i="0" u="none" strike="noStrike" cap="none" normalizeH="0" baseline="0">
                <a:ln>
                  <a:noFill/>
                </a:ln>
                <a:solidFill>
                  <a:srgbClr val="000000"/>
                </a:solidFill>
                <a:effectLst/>
                <a:latin typeface="Helvetica Neue"/>
              </a:rPr>
              <a:t>. sementara </a:t>
            </a:r>
            <a:r>
              <a:rPr kumimoji="0" lang="en-US" altLang="en-US" sz="1200" b="1" i="0" u="none" strike="noStrike" cap="none" normalizeH="0" baseline="0" err="1">
                <a:ln>
                  <a:noFill/>
                </a:ln>
                <a:solidFill>
                  <a:srgbClr val="000000"/>
                </a:solidFill>
                <a:effectLst/>
                <a:latin typeface="Helvetica Neue"/>
              </a:rPr>
              <a:t>Realme</a:t>
            </a:r>
            <a:r>
              <a:rPr kumimoji="0" lang="en-US" altLang="en-US" sz="1200" b="0" i="0" u="none" strike="noStrike" cap="none" normalizeH="0" baseline="0">
                <a:ln>
                  <a:noFill/>
                </a:ln>
                <a:solidFill>
                  <a:srgbClr val="000000"/>
                </a:solidFill>
                <a:effectLst/>
                <a:latin typeface="Helvetica Neue"/>
              </a:rPr>
              <a:t> dan </a:t>
            </a:r>
            <a:r>
              <a:rPr kumimoji="0" lang="en-US" altLang="en-US" sz="1200" b="1" i="0" u="none" strike="noStrike" cap="none" normalizeH="0" baseline="0">
                <a:ln>
                  <a:noFill/>
                </a:ln>
                <a:solidFill>
                  <a:srgbClr val="000000"/>
                </a:solidFill>
                <a:effectLst/>
                <a:latin typeface="Helvetica Neue"/>
              </a:rPr>
              <a:t>Xiaomi</a:t>
            </a:r>
            <a:r>
              <a:rPr kumimoji="0" lang="en-US" altLang="en-US" sz="1200" b="0" i="0" u="none" strike="noStrike" cap="none" normalizeH="0" baseline="0">
                <a:ln>
                  <a:noFill/>
                </a:ln>
                <a:solidFill>
                  <a:srgbClr val="000000"/>
                </a:solidFill>
                <a:effectLst/>
                <a:latin typeface="Helvetica Neue"/>
              </a:rPr>
              <a:t> memiliki persentase </a:t>
            </a:r>
            <a:r>
              <a:rPr kumimoji="0" lang="en-US" altLang="en-US" sz="1200" b="1" i="0" u="none" strike="noStrike" cap="none" normalizeH="0" baseline="0">
                <a:ln>
                  <a:noFill/>
                </a:ln>
                <a:solidFill>
                  <a:srgbClr val="000000"/>
                </a:solidFill>
                <a:effectLst/>
                <a:latin typeface="Helvetica Neue"/>
              </a:rPr>
              <a:t>10% dan 13%</a:t>
            </a:r>
            <a:r>
              <a:rPr kumimoji="0" lang="en-US" altLang="en-US" sz="1200" b="0" i="0" u="none" strike="noStrike" cap="none" normalizeH="0" baseline="0">
                <a:ln>
                  <a:noFill/>
                </a:ln>
                <a:solidFill>
                  <a:srgbClr val="000000"/>
                </a:solidFill>
                <a:effectLst/>
                <a:latin typeface="Helvetica Neue"/>
              </a:rPr>
              <a:t>.</a:t>
            </a:r>
            <a:endParaRPr kumimoji="0" lang="id-ID" altLang="en-US" sz="1200" b="0" i="0" u="none" strike="noStrike" cap="none" normalizeH="0" baseline="0">
              <a:ln>
                <a:noFill/>
              </a:ln>
              <a:solidFill>
                <a:srgbClr val="000000"/>
              </a:solidFill>
              <a:effectLst/>
              <a:latin typeface="Helvetica Neue"/>
            </a:endParaRPr>
          </a:p>
          <a:p>
            <a:pPr marL="0" marR="0" lvl="0" indent="0" algn="l" defTabSz="914400" rtl="0" eaLnBrk="0" fontAlgn="base" latinLnBrk="0" hangingPunct="0">
              <a:lnSpc>
                <a:spcPct val="100000"/>
              </a:lnSpc>
              <a:spcBef>
                <a:spcPct val="0"/>
              </a:spcBef>
              <a:spcAft>
                <a:spcPct val="0"/>
              </a:spcAft>
              <a:buClrTx/>
              <a:buSzTx/>
              <a:buFontTx/>
              <a:buChar char="•"/>
            </a:pPr>
            <a:endParaRPr kumimoji="0" lang="id-ID" altLang="en-US" sz="1200" b="0" i="0" u="none" strike="noStrike" cap="none" normalizeH="0" baseline="0">
              <a:ln>
                <a:noFill/>
              </a:ln>
              <a:solidFill>
                <a:srgbClr val="000000"/>
              </a:solidFill>
              <a:effectLst/>
              <a:latin typeface="Helvetica Neue"/>
            </a:endParaRPr>
          </a:p>
          <a:p>
            <a:pPr eaLnBrk="0" fontAlgn="base" hangingPunct="0">
              <a:spcBef>
                <a:spcPct val="0"/>
              </a:spcBef>
              <a:spcAft>
                <a:spcPct val="0"/>
              </a:spcAft>
              <a:buFontTx/>
              <a:buChar char="•"/>
            </a:pPr>
            <a:r>
              <a:rPr kumimoji="0" lang="en-US" altLang="en-US" sz="1200" b="1" i="0" u="none" strike="noStrike" cap="none" normalizeH="0" baseline="0" err="1">
                <a:ln>
                  <a:noFill/>
                </a:ln>
                <a:solidFill>
                  <a:srgbClr val="000000"/>
                </a:solidFill>
                <a:effectLst/>
                <a:latin typeface="Helvetica Neue"/>
              </a:rPr>
              <a:t>Kategori Usia</a:t>
            </a:r>
            <a:r>
              <a:rPr kumimoji="0" lang="en-US" altLang="en-US" sz="1200" b="0" i="0" u="none" strike="noStrike" cap="none" normalizeH="0" baseline="0">
                <a:ln>
                  <a:noFill/>
                </a:ln>
                <a:solidFill>
                  <a:srgbClr val="000000"/>
                </a:solidFill>
                <a:effectLst/>
                <a:latin typeface="Helvetica Neue"/>
              </a:rPr>
              <a:t>: </a:t>
            </a:r>
            <a:r>
              <a:rPr kumimoji="0" lang="en-US" altLang="en-US" sz="1200" b="0" i="0" u="none" strike="noStrike" cap="none" normalizeH="0" baseline="0" err="1">
                <a:ln>
                  <a:noFill/>
                </a:ln>
                <a:solidFill>
                  <a:srgbClr val="000000"/>
                </a:solidFill>
                <a:effectLst/>
                <a:latin typeface="Courier New" panose="02070309020205020404" pitchFamily="49" charset="0"/>
                <a:cs typeface="Courier New" panose="02070309020205020404" pitchFamily="49" charset="0"/>
              </a:rPr>
              <a:t>Remaja</a:t>
            </a:r>
            <a:r>
              <a:rPr kumimoji="0" lang="en-US" altLang="en-US" sz="1200" b="0" i="0" u="none" strike="noStrike" cap="none" normalizeH="0" baseline="0">
                <a:ln>
                  <a:noFill/>
                </a:ln>
                <a:solidFill>
                  <a:srgbClr val="000000"/>
                </a:solidFill>
                <a:effectLst/>
                <a:latin typeface="Helvetica Neue"/>
              </a:rPr>
              <a:t> merupakan kelompok usia terbesar dengan </a:t>
            </a:r>
            <a:r>
              <a:rPr kumimoji="0" lang="en-US" altLang="en-US" sz="1200" b="1" i="0" u="none" strike="noStrike" cap="none" normalizeH="0" baseline="0">
                <a:ln>
                  <a:noFill/>
                </a:ln>
                <a:solidFill>
                  <a:srgbClr val="000000"/>
                </a:solidFill>
                <a:effectLst/>
                <a:latin typeface="Helvetica Neue"/>
              </a:rPr>
              <a:t>46.67%</a:t>
            </a:r>
            <a:r>
              <a:rPr kumimoji="0" lang="en-US" altLang="en-US" sz="1200" b="0" i="0" u="none" strike="noStrike" cap="none" normalizeH="0" baseline="0">
                <a:ln>
                  <a:noFill/>
                </a:ln>
                <a:solidFill>
                  <a:srgbClr val="000000"/>
                </a:solidFill>
                <a:effectLst/>
                <a:latin typeface="Helvetica Neue"/>
              </a:rPr>
              <a:t>, diikuti oleh </a:t>
            </a:r>
            <a:r>
              <a:rPr kumimoji="0" lang="en-US" altLang="en-US" sz="1200" b="0" i="0" u="none" strike="noStrike" cap="none" normalizeH="0" baseline="0" err="1">
                <a:ln>
                  <a:noFill/>
                </a:ln>
                <a:solidFill>
                  <a:srgbClr val="000000"/>
                </a:solidFill>
                <a:effectLst/>
                <a:latin typeface="Courier New" panose="02070309020205020404" pitchFamily="49" charset="0"/>
                <a:cs typeface="Courier New" panose="02070309020205020404" pitchFamily="49" charset="0"/>
              </a:rPr>
              <a:t>Dewasa</a:t>
            </a:r>
            <a:r>
              <a:rPr kumimoji="0" lang="en-US" altLang="en-US" sz="1200" b="0" i="0" u="none" strike="noStrike" cap="none" normalizeH="0" baseline="0">
                <a:ln>
                  <a:noFill/>
                </a:ln>
                <a:solidFill>
                  <a:srgbClr val="000000"/>
                </a:solidFill>
                <a:effectLst/>
                <a:latin typeface="Helvetica Neue"/>
              </a:rPr>
              <a:t> dengan </a:t>
            </a:r>
            <a:r>
              <a:rPr kumimoji="0" lang="en-US" altLang="en-US" sz="1200" b="1" i="0" u="none" strike="noStrike" cap="none" normalizeH="0" baseline="0">
                <a:ln>
                  <a:noFill/>
                </a:ln>
                <a:solidFill>
                  <a:srgbClr val="000000"/>
                </a:solidFill>
                <a:effectLst/>
                <a:latin typeface="Helvetica Neue"/>
              </a:rPr>
              <a:t>30%</a:t>
            </a:r>
            <a:r>
              <a:rPr kumimoji="0" lang="en-US" altLang="en-US" sz="1200" b="0" i="0" u="none" strike="noStrike" cap="none" normalizeH="0" baseline="0">
                <a:ln>
                  <a:noFill/>
                </a:ln>
                <a:solidFill>
                  <a:srgbClr val="000000"/>
                </a:solidFill>
                <a:effectLst/>
                <a:latin typeface="Helvetica Neue"/>
              </a:rPr>
              <a:t> dan </a:t>
            </a:r>
            <a:r>
              <a:rPr kumimoji="0" lang="en-US" altLang="en-US" sz="12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Anak-anak</a:t>
            </a:r>
            <a:r>
              <a:rPr kumimoji="0" lang="en-US" altLang="en-US" sz="1200" b="0" i="0" u="none" strike="noStrike" cap="none" normalizeH="0" baseline="0">
                <a:ln>
                  <a:noFill/>
                </a:ln>
                <a:solidFill>
                  <a:srgbClr val="000000"/>
                </a:solidFill>
                <a:effectLst/>
                <a:latin typeface="Helvetica Neue"/>
              </a:rPr>
              <a:t> dengan </a:t>
            </a:r>
            <a:r>
              <a:rPr kumimoji="0" lang="en-US" altLang="en-US" sz="1200" b="1" i="0" u="none" strike="noStrike" cap="none" normalizeH="0" baseline="0">
                <a:ln>
                  <a:noFill/>
                </a:ln>
                <a:solidFill>
                  <a:srgbClr val="000000"/>
                </a:solidFill>
                <a:effectLst/>
                <a:latin typeface="Helvetica Neue"/>
              </a:rPr>
              <a:t>3.33%</a:t>
            </a:r>
            <a:r>
              <a:rPr kumimoji="0" lang="en-US" altLang="en-US" sz="1200" b="0" i="0" u="none" strike="noStrike" cap="none" normalizeH="0" baseline="0">
                <a:ln>
                  <a:noFill/>
                </a:ln>
                <a:solidFill>
                  <a:srgbClr val="000000"/>
                </a:solidFill>
                <a:effectLst/>
                <a:latin typeface="Helvetica Neue"/>
              </a:rPr>
              <a:t>.</a:t>
            </a:r>
            <a:endParaRPr kumimoji="0" lang="id-ID" altLang="en-US" sz="1200" b="0" i="0" u="none" strike="noStrike" cap="none" normalizeH="0" baseline="0">
              <a:ln>
                <a:noFill/>
              </a:ln>
              <a:solidFill>
                <a:srgbClr val="000000"/>
              </a:solidFill>
              <a:effectLst/>
              <a:latin typeface="Helvetica Neue"/>
            </a:endParaRPr>
          </a:p>
        </p:txBody>
      </p:sp>
    </p:spTree>
    <p:extLst>
      <p:ext uri="{BB962C8B-B14F-4D97-AF65-F5344CB8AC3E}">
        <p14:creationId xmlns:p14="http://schemas.microsoft.com/office/powerpoint/2010/main" val="812209034"/>
      </p:ext>
    </p:extLst>
  </p:cSld>
  <p:clrMapOvr>
    <a:masterClrMapping/>
  </p:clrMapOvr>
  <p:transition/>
  <p:timing/>
</p:sld>
</file>

<file path=ppt/slides/slide11.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a:extLst>
            <a:ext uri="{FF2B5EF4-FFF2-40B4-BE49-F238E27FC236}">
              <a16:creationId xmlns:a16="http://schemas.microsoft.com/office/drawing/2014/main" id="{9218198C-7495-0380-6F79-EF30F38B4135}"/>
            </a:ext>
          </a:extLst>
        </p:cNvPr>
        <p:cNvGrpSpPr/>
        <p:nvPr/>
      </p:nvGrpSpPr>
      <p:grpSpPr>
        <a:xfrm>
          <a:off x="0" y="0"/>
          <a:ext cx="0" cy="0"/>
        </a:xfrm>
      </p:grpSpPr>
      <p:sp>
        <p:nvSpPr>
          <p:cNvPr id="8" name="Title 7">
            <a:extLst>
              <a:ext uri="{FF2B5EF4-FFF2-40B4-BE49-F238E27FC236}">
                <a16:creationId xmlns:a16="http://schemas.microsoft.com/office/drawing/2014/main" id="{77BD8617-35E8-565D-DEC1-35F0407B1851}"/>
              </a:ext>
            </a:extLst>
          </p:cNvPr>
          <p:cNvSpPr>
            <a:spLocks noGrp="1"/>
          </p:cNvSpPr>
          <p:nvPr>
            <p:ph type="title"/>
          </p:nvPr>
        </p:nvSpPr>
        <p:spPr>
          <a:xfrm>
            <a:off x="769593" y="470256"/>
            <a:ext cx="10405174" cy="365125"/>
          </a:xfrm>
        </p:spPr>
        <p:txBody>
          <a:bodyPr>
            <a:normAutofit fontScale="90000"/>
          </a:bodyPr>
          <a:lstStyle/>
          <a:p>
            <a:pPr algn="ctr"/>
            <a:r>
              <a:rPr lang="id-ID"/>
              <a:t>Distribusi data</a:t>
            </a:r>
            <a:endParaRPr lang="en-ZA"/>
          </a:p>
        </p:txBody>
      </p:sp>
      <p:sp>
        <p:nvSpPr>
          <p:cNvPr id="17" name="Rectangle 2">
            <a:extLst>
              <a:ext uri="{FF2B5EF4-FFF2-40B4-BE49-F238E27FC236}">
                <a16:creationId xmlns:a16="http://schemas.microsoft.com/office/drawing/2014/main" id="{0B594A53-9392-650D-2095-99219A50686D}"/>
              </a:ext>
            </a:extLst>
          </p:cNvPr>
          <p:cNvSpPr>
            <a:spLocks noChangeArrowheads="1"/>
          </p:cNvSpPr>
          <p:nvPr/>
        </p:nvSpPr>
        <p:spPr bwMode="auto">
          <a:xfrm>
            <a:off x="239698" y="5436922"/>
            <a:ext cx="11120684" cy="40260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8700" rIns="91440" bIns="5713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pPr>
            <a:endParaRPr kumimoji="0" lang="en-US" altLang="en-US" sz="1200" b="0" i="0" u="none" strike="noStrike" cap="none" normalizeH="0" baseline="0">
              <a:ln>
                <a:noFill/>
              </a:ln>
              <a:solidFill>
                <a:srgbClr val="000000"/>
              </a:solidFill>
              <a:effectLst/>
              <a:latin typeface="Helvetica Neue"/>
            </a:endParaRPr>
          </a:p>
        </p:txBody>
      </p:sp>
      <p:pic>
        <p:nvPicPr>
          <p:cNvPr id="4" name="Picture 3">
            <a:extLst>
              <a:ext uri="{FF2B5EF4-FFF2-40B4-BE49-F238E27FC236}">
                <a16:creationId xmlns:a16="http://schemas.microsoft.com/office/drawing/2014/main" id="{A8C51DE2-9D68-D1C0-E8A8-CBBF442E0C72}"/>
              </a:ext>
            </a:extLst>
          </p:cNvPr>
          <p:cNvPicPr>
            <a:picLocks noChangeAspect="1"/>
          </p:cNvPicPr>
          <p:nvPr/>
        </p:nvPicPr>
        <p:blipFill>
          <a:blip r:embed="rId2"/>
          <a:stretch>
            <a:fillRect/>
          </a:stretch>
        </p:blipFill>
        <p:spPr>
          <a:xfrm>
            <a:off x="1601851" y="964777"/>
            <a:ext cx="8396377" cy="3862878"/>
          </a:xfrm>
          <a:prstGeom prst="rect">
            <a:avLst/>
          </a:prstGeom>
        </p:spPr>
      </p:pic>
      <p:sp>
        <p:nvSpPr>
          <p:cNvPr id="5" name="Rectangle 1">
            <a:extLst>
              <a:ext uri="{FF2B5EF4-FFF2-40B4-BE49-F238E27FC236}">
                <a16:creationId xmlns:a16="http://schemas.microsoft.com/office/drawing/2014/main" id="{930F2B69-115A-BA08-A65F-D0C3ED3AC05B}"/>
              </a:ext>
            </a:extLst>
          </p:cNvPr>
          <p:cNvSpPr>
            <a:spLocks noChangeArrowheads="1"/>
          </p:cNvSpPr>
          <p:nvPr/>
        </p:nvSpPr>
        <p:spPr bwMode="auto">
          <a:xfrm>
            <a:off x="237631" y="5130394"/>
            <a:ext cx="11714671" cy="1418268"/>
          </a:xfrm>
          <a:prstGeom prst="rect">
            <a:avLst/>
          </a:prstGeom>
          <a:solidFill>
            <a:srgbClr val="EFF0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8700" rIns="91440" bIns="5713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2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200" b="1" i="0" u="none" strike="noStrike" cap="none" normalizeH="0" baseline="0" err="1">
                <a:ln>
                  <a:noFill/>
                </a:ln>
                <a:solidFill>
                  <a:srgbClr val="000000"/>
                </a:solidFill>
                <a:effectLst/>
                <a:latin typeface="Helvetica Neue"/>
              </a:rPr>
              <a:t>Minat Digital</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Media Sosial</a:t>
            </a:r>
            <a:r>
              <a:rPr kumimoji="0" lang="en-US" altLang="en-US" sz="1200" b="1" i="0" u="none" strike="noStrike" cap="none" normalizeH="0" baseline="0">
                <a:ln>
                  <a:noFill/>
                </a:ln>
                <a:solidFill>
                  <a:srgbClr val="000000"/>
                </a:solidFill>
                <a:effectLst/>
                <a:latin typeface="Helvetica Neue"/>
              </a:rPr>
              <a:t> </a:t>
            </a:r>
            <a:r>
              <a:rPr kumimoji="0" lang="en-US" altLang="en-US" sz="1200" b="0" i="0" u="none" strike="noStrike" cap="none" normalizeH="0" baseline="0">
                <a:ln>
                  <a:noFill/>
                </a:ln>
                <a:solidFill>
                  <a:srgbClr val="000000"/>
                </a:solidFill>
                <a:effectLst/>
                <a:latin typeface="Helvetica Neue"/>
              </a:rPr>
              <a:t>paling populer dengan </a:t>
            </a:r>
            <a:r>
              <a:rPr kumimoji="0" lang="en-US" altLang="en-US" sz="1200" b="1" i="0" u="none" strike="noStrike" cap="none" normalizeH="0" baseline="0">
                <a:ln>
                  <a:noFill/>
                </a:ln>
                <a:solidFill>
                  <a:srgbClr val="000000"/>
                </a:solidFill>
                <a:effectLst/>
                <a:latin typeface="Helvetica Neue"/>
              </a:rPr>
              <a:t>36.67%</a:t>
            </a:r>
            <a:r>
              <a:rPr kumimoji="0" lang="en-US" altLang="en-US" sz="1200" b="0" i="0" u="none" strike="noStrike" cap="none" normalizeH="0" baseline="0">
                <a:ln>
                  <a:noFill/>
                </a:ln>
                <a:solidFill>
                  <a:srgbClr val="000000"/>
                </a:solidFill>
                <a:effectLst/>
                <a:latin typeface="Helvetica Neue"/>
              </a:rPr>
              <a:t>, diikuti oleh </a:t>
            </a:r>
            <a:r>
              <a:rPr kumimoji="0" lang="en-US" altLang="en-US" sz="1200" b="1" i="0" u="none" strike="noStrike" cap="none" normalizeH="0" baseline="0" err="1">
                <a:ln>
                  <a:noFill/>
                </a:ln>
                <a:solidFill>
                  <a:srgbClr val="000000"/>
                </a:solidFill>
                <a:effectLst/>
                <a:latin typeface="Courier New" panose="02070309020205020404" pitchFamily="49" charset="0"/>
                <a:cs typeface="Courier New" panose="02070309020205020404" pitchFamily="49" charset="0"/>
              </a:rPr>
              <a:t>Fotografi</a:t>
            </a:r>
            <a:r>
              <a:rPr kumimoji="0" lang="en-US" altLang="en-US" sz="1200" b="1" i="0" u="none" strike="noStrike" cap="none" normalizeH="0" baseline="0">
                <a:ln>
                  <a:noFill/>
                </a:ln>
                <a:solidFill>
                  <a:srgbClr val="000000"/>
                </a:solidFill>
                <a:effectLst/>
                <a:latin typeface="Helvetica Neue"/>
              </a:rPr>
              <a:t> </a:t>
            </a:r>
            <a:r>
              <a:rPr kumimoji="0" lang="en-US" altLang="en-US" sz="1200" b="0" i="0" u="none" strike="noStrike" cap="none" normalizeH="0" baseline="0" err="1">
                <a:ln>
                  <a:noFill/>
                </a:ln>
                <a:solidFill>
                  <a:srgbClr val="000000"/>
                </a:solidFill>
                <a:effectLst/>
                <a:latin typeface="Helvetica Neue"/>
              </a:rPr>
              <a:t>dengan </a:t>
            </a:r>
            <a:r>
              <a:rPr kumimoji="0" lang="en-US" altLang="en-US" sz="1200" b="1" i="0" u="none" strike="noStrike" cap="none" normalizeH="0" baseline="0">
                <a:ln>
                  <a:noFill/>
                </a:ln>
                <a:solidFill>
                  <a:srgbClr val="000000"/>
                </a:solidFill>
                <a:effectLst/>
                <a:latin typeface="Helvetica Neue"/>
              </a:rPr>
              <a:t>30%</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E-commerce</a:t>
            </a:r>
            <a:r>
              <a:rPr kumimoji="0" lang="en-US" altLang="en-US" sz="1200" b="1" i="0" u="none" strike="noStrike" cap="none" normalizeH="0" baseline="0">
                <a:ln>
                  <a:noFill/>
                </a:ln>
                <a:solidFill>
                  <a:srgbClr val="000000"/>
                </a:solidFill>
                <a:effectLst/>
                <a:latin typeface="Helvetica Neue"/>
              </a:rPr>
              <a:t> </a:t>
            </a:r>
            <a:r>
              <a:rPr kumimoji="0" lang="en-US" altLang="en-US" sz="1200" b="0" i="0" u="none" strike="noStrike" cap="none" normalizeH="0" baseline="0" err="1">
                <a:ln>
                  <a:noFill/>
                </a:ln>
                <a:solidFill>
                  <a:srgbClr val="000000"/>
                </a:solidFill>
                <a:effectLst/>
                <a:latin typeface="Helvetica Neue"/>
              </a:rPr>
              <a:t>tercatat sebesar </a:t>
            </a:r>
            <a:r>
              <a:rPr kumimoji="0" lang="en-US" altLang="en-US" sz="1200" b="1" i="0" u="none" strike="noStrike" cap="none" normalizeH="0" baseline="0">
                <a:ln>
                  <a:noFill/>
                </a:ln>
                <a:solidFill>
                  <a:srgbClr val="000000"/>
                </a:solidFill>
                <a:effectLst/>
                <a:latin typeface="Helvetica Neue"/>
              </a:rPr>
              <a:t>23.33%</a:t>
            </a:r>
            <a:r>
              <a:rPr kumimoji="0" lang="en-US" altLang="en-US" sz="1200" b="0" i="0" u="none" strike="noStrike" cap="none" normalizeH="0" baseline="0">
                <a:ln>
                  <a:noFill/>
                </a:ln>
                <a:solidFill>
                  <a:srgbClr val="000000"/>
                </a:solidFill>
                <a:effectLst/>
                <a:latin typeface="Helvetica Neue"/>
              </a:rPr>
              <a:t>, dan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Gaming</a:t>
            </a:r>
            <a:r>
              <a:rPr kumimoji="0" lang="en-US" altLang="en-US" sz="1200" b="1" i="0" u="none" strike="noStrike" cap="none" normalizeH="0" baseline="0">
                <a:ln>
                  <a:noFill/>
                </a:ln>
                <a:solidFill>
                  <a:srgbClr val="000000"/>
                </a:solidFill>
                <a:effectLst/>
                <a:latin typeface="Helvetica Neue"/>
              </a:rPr>
              <a:t> </a:t>
            </a:r>
            <a:r>
              <a:rPr kumimoji="0" lang="en-US" altLang="en-US" sz="1200" b="0" i="0" u="none" strike="noStrike" cap="none" normalizeH="0" baseline="0" err="1">
                <a:ln>
                  <a:noFill/>
                </a:ln>
                <a:solidFill>
                  <a:srgbClr val="000000"/>
                </a:solidFill>
                <a:effectLst/>
                <a:latin typeface="Helvetica Neue"/>
              </a:rPr>
              <a:t>memiliki minat paling rendah dengan </a:t>
            </a:r>
            <a:r>
              <a:rPr kumimoji="0" lang="en-US" altLang="en-US" sz="1200" b="1" i="0" u="none" strike="noStrike" cap="none" normalizeH="0" baseline="0">
                <a:ln>
                  <a:noFill/>
                </a:ln>
                <a:solidFill>
                  <a:srgbClr val="000000"/>
                </a:solidFill>
                <a:effectLst/>
                <a:latin typeface="Helvetica Neue"/>
              </a:rPr>
              <a:t>10%</a:t>
            </a:r>
            <a:r>
              <a:rPr kumimoji="0" lang="en-US" altLang="en-US" sz="1200" b="0" i="0" u="none" strike="noStrike" cap="none" normalizeH="0" baseline="0">
                <a:ln>
                  <a:noFill/>
                </a:ln>
                <a:solidFill>
                  <a:srgbClr val="000000"/>
                </a:solidFill>
                <a:effectLst/>
                <a:latin typeface="Helvetica Neue"/>
              </a:rPr>
              <a:t>.</a:t>
            </a:r>
            <a:endParaRPr kumimoji="0" lang="id-ID" altLang="en-US" sz="1200" b="0" i="0" u="none" strike="noStrike" cap="none" normalizeH="0" baseline="0">
              <a:ln>
                <a:noFill/>
              </a:ln>
              <a:solidFill>
                <a:srgbClr val="000000"/>
              </a:solidFill>
              <a:effectLst/>
              <a:latin typeface="Helvetica Neue"/>
            </a:endParaRPr>
          </a:p>
          <a:p>
            <a:pPr marL="0" marR="0" lvl="0" indent="0" algn="l" defTabSz="914400" rtl="0" eaLnBrk="0" fontAlgn="base" latinLnBrk="0" hangingPunct="0">
              <a:lnSpc>
                <a:spcPct val="100000"/>
              </a:lnSpc>
              <a:spcBef>
                <a:spcPct val="0"/>
              </a:spcBef>
              <a:spcAft>
                <a:spcPct val="0"/>
              </a:spcAft>
              <a:buClrTx/>
              <a:buSzTx/>
              <a:buFontTx/>
              <a:buChar char="•"/>
            </a:pPr>
            <a:endParaRPr kumimoji="0" lang="en-US" altLang="en-US" sz="1200" b="0" i="0" u="none" strike="noStrike" cap="none" normalizeH="0" baseline="0">
              <a:ln>
                <a:noFill/>
              </a:ln>
              <a:solidFill>
                <a:srgbClr val="000000"/>
              </a:solidFill>
              <a:effectLst/>
              <a:latin typeface="Helvetica Neue"/>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200" b="1" i="0" u="none" strike="noStrike" cap="none" normalizeH="0" baseline="0" err="1">
                <a:ln>
                  <a:noFill/>
                </a:ln>
                <a:solidFill>
                  <a:srgbClr val="000000"/>
                </a:solidFill>
                <a:effectLst/>
                <a:latin typeface="Helvetica Neue"/>
              </a:rPr>
              <a:t>Tipe Lokasi</a:t>
            </a:r>
            <a:r>
              <a:rPr kumimoji="0" lang="en-US" altLang="en-US" sz="1200" b="0" i="0" u="none" strike="noStrike" cap="none" normalizeH="0" baseline="0">
                <a:ln>
                  <a:noFill/>
                </a:ln>
                <a:solidFill>
                  <a:srgbClr val="000000"/>
                </a:solidFill>
                <a:effectLst/>
                <a:latin typeface="Helvetica Neue"/>
              </a:rPr>
              <a:t>: Mayoritas responden berasal dari area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urban(perkotaan)</a:t>
            </a:r>
            <a:r>
              <a:rPr kumimoji="0" lang="en-US" altLang="en-US" sz="1200" b="1" i="0" u="none" strike="noStrike" cap="none" normalizeH="0" baseline="0">
                <a:ln>
                  <a:noFill/>
                </a:ln>
                <a:solidFill>
                  <a:srgbClr val="000000"/>
                </a:solidFill>
                <a:effectLst/>
                <a:latin typeface="Helvetica Neue"/>
              </a:rPr>
              <a:t> </a:t>
            </a:r>
            <a:r>
              <a:rPr kumimoji="0" lang="en-US" altLang="en-US" sz="1200" b="0" i="0" u="none" strike="noStrike" cap="none" normalizeH="0" baseline="0" err="1">
                <a:ln>
                  <a:noFill/>
                </a:ln>
                <a:solidFill>
                  <a:srgbClr val="000000"/>
                </a:solidFill>
                <a:effectLst/>
                <a:latin typeface="Helvetica Neue"/>
              </a:rPr>
              <a:t>dengan </a:t>
            </a:r>
            <a:r>
              <a:rPr kumimoji="0" lang="en-US" altLang="en-US" sz="1200" b="1" i="0" u="none" strike="noStrike" cap="none" normalizeH="0" baseline="0">
                <a:ln>
                  <a:noFill/>
                </a:ln>
                <a:solidFill>
                  <a:srgbClr val="000000"/>
                </a:solidFill>
                <a:effectLst/>
                <a:latin typeface="Helvetica Neue"/>
              </a:rPr>
              <a:t>73.33%</a:t>
            </a:r>
            <a:r>
              <a:rPr kumimoji="0" lang="en-US" altLang="en-US" sz="1200" b="0" i="0" u="none" strike="noStrike" cap="none" normalizeH="0" baseline="0">
                <a:ln>
                  <a:noFill/>
                </a:ln>
                <a:solidFill>
                  <a:srgbClr val="000000"/>
                </a:solidFill>
                <a:effectLst/>
                <a:latin typeface="Helvetica Neue"/>
              </a:rPr>
              <a:t>, sementara </a:t>
            </a:r>
            <a:r>
              <a:rPr kumimoji="0" lang="en-US" altLang="en-US" sz="1200" b="1" i="0" u="none" strike="noStrike" cap="none" normalizeH="0" baseline="0">
                <a:ln>
                  <a:noFill/>
                </a:ln>
                <a:solidFill>
                  <a:srgbClr val="000000"/>
                </a:solidFill>
                <a:effectLst/>
                <a:latin typeface="Helvetica Neue"/>
              </a:rPr>
              <a:t>26.67%</a:t>
            </a:r>
            <a:r>
              <a:rPr kumimoji="0" lang="en-US" altLang="en-US" sz="1200" b="0" i="0" u="none" strike="noStrike" cap="none" normalizeH="0" baseline="0">
                <a:ln>
                  <a:noFill/>
                </a:ln>
                <a:solidFill>
                  <a:srgbClr val="000000"/>
                </a:solidFill>
                <a:effectLst/>
                <a:latin typeface="Helvetica Neue"/>
              </a:rPr>
              <a:t> dari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suburban(pedesaan)</a:t>
            </a:r>
            <a:r>
              <a:rPr kumimoji="0" lang="en-US" altLang="en-US" sz="1200" b="1" i="0" u="none" strike="noStrike" cap="none" normalizeH="0" baseline="0">
                <a:ln>
                  <a:noFill/>
                </a:ln>
                <a:solidFill>
                  <a:srgbClr val="000000"/>
                </a:solidFill>
                <a:effectLst/>
                <a:latin typeface="Helvetica Neue"/>
              </a:rPr>
              <a:t>.</a:t>
            </a: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97181048"/>
      </p:ext>
    </p:extLst>
  </p:cSld>
  <p:clrMapOvr>
    <a:masterClrMapping/>
  </p:clrMapOvr>
  <p:transition/>
  <p:timing/>
</p:sld>
</file>

<file path=ppt/slides/slide12.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a:extLst>
            <a:ext uri="{FF2B5EF4-FFF2-40B4-BE49-F238E27FC236}">
              <a16:creationId xmlns:a16="http://schemas.microsoft.com/office/drawing/2014/main" id="{662EB0F8-F011-FCF6-FE7B-3C0E1A09565E}"/>
            </a:ext>
          </a:extLst>
        </p:cNvPr>
        <p:cNvGrpSpPr/>
        <p:nvPr/>
      </p:nvGrpSpPr>
      <p:grpSpPr>
        <a:xfrm>
          <a:off x="0" y="0"/>
          <a:ext cx="0" cy="0"/>
        </a:xfrm>
      </p:grpSpPr>
      <p:sp>
        <p:nvSpPr>
          <p:cNvPr id="17" name="Rectangle 2">
            <a:extLst>
              <a:ext uri="{FF2B5EF4-FFF2-40B4-BE49-F238E27FC236}">
                <a16:creationId xmlns:a16="http://schemas.microsoft.com/office/drawing/2014/main" id="{3045F2BD-7902-D34D-53B8-B6B55E4BE67E}"/>
              </a:ext>
            </a:extLst>
          </p:cNvPr>
          <p:cNvSpPr>
            <a:spLocks noChangeArrowheads="1"/>
          </p:cNvSpPr>
          <p:nvPr/>
        </p:nvSpPr>
        <p:spPr bwMode="auto">
          <a:xfrm>
            <a:off x="239698" y="5436922"/>
            <a:ext cx="11120684" cy="40260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8700" rIns="91440" bIns="5713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pPr>
            <a:endParaRPr kumimoji="0" lang="en-US" altLang="en-US" sz="1200" b="0" i="0" u="none" strike="noStrike" cap="none" normalizeH="0" baseline="0">
              <a:ln>
                <a:noFill/>
              </a:ln>
              <a:solidFill>
                <a:srgbClr val="000000"/>
              </a:solidFill>
              <a:effectLst/>
              <a:latin typeface="Helvetica Neue"/>
            </a:endParaRPr>
          </a:p>
        </p:txBody>
      </p:sp>
      <p:sp>
        <p:nvSpPr>
          <p:cNvPr id="5" name="Rectangle 1">
            <a:extLst>
              <a:ext uri="{FF2B5EF4-FFF2-40B4-BE49-F238E27FC236}">
                <a16:creationId xmlns:a16="http://schemas.microsoft.com/office/drawing/2014/main" id="{429D2F0A-385D-2F82-66FE-05FE4BCB07A7}"/>
              </a:ext>
            </a:extLst>
          </p:cNvPr>
          <p:cNvSpPr>
            <a:spLocks noChangeArrowheads="1"/>
          </p:cNvSpPr>
          <p:nvPr/>
        </p:nvSpPr>
        <p:spPr bwMode="auto">
          <a:xfrm>
            <a:off x="237631" y="5159924"/>
            <a:ext cx="11714671" cy="956603"/>
          </a:xfrm>
          <a:prstGeom prst="rect">
            <a:avLst/>
          </a:prstGeom>
          <a:solidFill>
            <a:srgbClr val="EFF0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8700" rIns="91440" bIns="57132" numCol="1" anchor="ctr" anchorCtr="0" compatLnSpc="1">
            <a:prstTxWarp prst="textNoShape">
              <a:avLst/>
            </a:prstTxWarp>
            <a:spAutoFit/>
          </a:bodyPr>
          <a:lstStyle/>
          <a:p>
            <a:pPr algn="l"/>
            <a:r>
              <a:rPr lang="id-ID" sz="1200" b="0" i="0">
                <a:solidFill>
                  <a:srgbClr val="000000"/>
                </a:solidFill>
                <a:effectLst/>
                <a:latin typeface="Helvetica Neue"/>
              </a:rPr>
              <a:t>Chart diatas menampilkan data distribusi login berdasarkan hari yang menunjukan bahwa terdapat angka </a:t>
            </a:r>
            <a:r>
              <a:rPr lang="id-ID" sz="1200" b="1" i="0">
                <a:solidFill>
                  <a:srgbClr val="000000"/>
                </a:solidFill>
                <a:effectLst/>
                <a:latin typeface="Helvetica Neue"/>
              </a:rPr>
              <a:t>jumlah login tertinggi mendekati weekend </a:t>
            </a:r>
            <a:r>
              <a:rPr lang="id-ID" sz="1200" i="0">
                <a:solidFill>
                  <a:srgbClr val="000000"/>
                </a:solidFill>
                <a:effectLst/>
                <a:latin typeface="Helvetica Neue"/>
              </a:rPr>
              <a:t>yaitu pada hari </a:t>
            </a:r>
            <a:r>
              <a:rPr lang="id-ID" sz="1200" b="1" i="0">
                <a:solidFill>
                  <a:srgbClr val="000000"/>
                </a:solidFill>
                <a:effectLst/>
                <a:latin typeface="Helvetica Neue"/>
              </a:rPr>
              <a:t>jumat, sabtu dan minggu.</a:t>
            </a:r>
          </a:p>
          <a:p>
            <a:pPr algn="l"/>
            <a:endParaRPr lang="id-ID" sz="1200">
              <a:solidFill>
                <a:srgbClr val="000000"/>
              </a:solidFill>
              <a:latin typeface="Helvetica Neue"/>
            </a:endParaRPr>
          </a:p>
          <a:p>
            <a:pPr algn="l"/>
            <a:endParaRPr lang="en-ID" sz="1200" i="0">
              <a:solidFill>
                <a:srgbClr val="000000"/>
              </a:solidFill>
              <a:effectLst/>
              <a:latin typeface="Helvetica Neue"/>
            </a:endParaRPr>
          </a:p>
        </p:txBody>
      </p:sp>
      <p:pic>
        <p:nvPicPr>
          <p:cNvPr id="3" name="Picture 2">
            <a:extLst>
              <a:ext uri="{FF2B5EF4-FFF2-40B4-BE49-F238E27FC236}">
                <a16:creationId xmlns:a16="http://schemas.microsoft.com/office/drawing/2014/main" id="{4FE0D11A-8415-F0C5-06C1-9B0AFD8954F7}"/>
              </a:ext>
            </a:extLst>
          </p:cNvPr>
          <p:cNvPicPr>
            <a:picLocks noChangeAspect="1"/>
          </p:cNvPicPr>
          <p:nvPr/>
        </p:nvPicPr>
        <p:blipFill>
          <a:blip r:embed="rId2"/>
          <a:stretch>
            <a:fillRect/>
          </a:stretch>
        </p:blipFill>
        <p:spPr>
          <a:xfrm>
            <a:off x="1974001" y="402932"/>
            <a:ext cx="7842860" cy="4448775"/>
          </a:xfrm>
          <a:prstGeom prst="rect">
            <a:avLst/>
          </a:prstGeom>
        </p:spPr>
      </p:pic>
    </p:spTree>
    <p:extLst>
      <p:ext uri="{BB962C8B-B14F-4D97-AF65-F5344CB8AC3E}">
        <p14:creationId xmlns:p14="http://schemas.microsoft.com/office/powerpoint/2010/main" val="2467469854"/>
      </p:ext>
    </p:extLst>
  </p:cSld>
  <p:clrMapOvr>
    <a:masterClrMapping/>
  </p:clrMapOvr>
  <p:transition/>
  <p:timing/>
</p:sld>
</file>

<file path=ppt/slides/slide13.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a:extLst>
            <a:ext uri="{FF2B5EF4-FFF2-40B4-BE49-F238E27FC236}">
              <a16:creationId xmlns:a16="http://schemas.microsoft.com/office/drawing/2014/main" id="{03927473-5DB2-C154-B44A-C81416D7A875}"/>
            </a:ext>
          </a:extLst>
        </p:cNvPr>
        <p:cNvGrpSpPr/>
        <p:nvPr/>
      </p:nvGrpSpPr>
      <p:grpSpPr>
        <a:xfrm>
          <a:off x="0" y="0"/>
          <a:ext cx="0" cy="0"/>
        </a:xfrm>
      </p:grpSpPr>
      <p:sp>
        <p:nvSpPr>
          <p:cNvPr id="17" name="Rectangle 2">
            <a:extLst>
              <a:ext uri="{FF2B5EF4-FFF2-40B4-BE49-F238E27FC236}">
                <a16:creationId xmlns:a16="http://schemas.microsoft.com/office/drawing/2014/main" id="{ACEBD8B7-4E51-0961-5026-7549ADCFF86D}"/>
              </a:ext>
            </a:extLst>
          </p:cNvPr>
          <p:cNvSpPr>
            <a:spLocks noChangeArrowheads="1"/>
          </p:cNvSpPr>
          <p:nvPr/>
        </p:nvSpPr>
        <p:spPr bwMode="auto">
          <a:xfrm>
            <a:off x="239698" y="5436922"/>
            <a:ext cx="11120684" cy="40260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8700" rIns="91440" bIns="5713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pPr>
            <a:endParaRPr kumimoji="0" lang="en-US" altLang="en-US" sz="1200" b="0" i="0" u="none" strike="noStrike" cap="none" normalizeH="0" baseline="0">
              <a:ln>
                <a:noFill/>
              </a:ln>
              <a:solidFill>
                <a:srgbClr val="000000"/>
              </a:solidFill>
              <a:effectLst/>
              <a:latin typeface="Helvetica Neue"/>
            </a:endParaRPr>
          </a:p>
        </p:txBody>
      </p:sp>
      <p:sp>
        <p:nvSpPr>
          <p:cNvPr id="5" name="Rectangle 1">
            <a:extLst>
              <a:ext uri="{FF2B5EF4-FFF2-40B4-BE49-F238E27FC236}">
                <a16:creationId xmlns:a16="http://schemas.microsoft.com/office/drawing/2014/main" id="{302FD801-DC9E-DB00-144E-07B52A4DAD95}"/>
              </a:ext>
            </a:extLst>
          </p:cNvPr>
          <p:cNvSpPr>
            <a:spLocks noChangeArrowheads="1"/>
          </p:cNvSpPr>
          <p:nvPr/>
        </p:nvSpPr>
        <p:spPr bwMode="auto">
          <a:xfrm>
            <a:off x="336694" y="5159923"/>
            <a:ext cx="11714671" cy="1510601"/>
          </a:xfrm>
          <a:prstGeom prst="rect">
            <a:avLst/>
          </a:prstGeom>
          <a:solidFill>
            <a:srgbClr val="EFF0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8700" rIns="91440" bIns="5713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0" u="none" strike="noStrike" cap="none" normalizeH="0" baseline="0" err="1">
                <a:ln>
                  <a:noFill/>
                </a:ln>
                <a:solidFill>
                  <a:srgbClr val="000000"/>
                </a:solidFill>
                <a:effectLst/>
                <a:latin typeface="Helvetica Neue"/>
              </a:rPr>
              <a:t>Berdasarkan chart diatas didapati informasi minat digital berdasarkan kategori usia sebagai berikut:</a:t>
            </a:r>
            <a:endParaRPr kumimoji="0" lang="id-ID" altLang="en-US" sz="1200" b="0" i="0" u="none" strike="noStrike" cap="none" normalizeH="0" baseline="0">
              <a:ln>
                <a:noFill/>
              </a:ln>
              <a:solidFill>
                <a:srgbClr val="000000"/>
              </a:solidFill>
              <a:effectLst/>
              <a:latin typeface="Helvetica Neue"/>
            </a:endParaRP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2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1" i="0" u="none" strike="noStrike" cap="none" normalizeH="0" baseline="0">
                <a:ln>
                  <a:noFill/>
                </a:ln>
                <a:solidFill>
                  <a:srgbClr val="000000"/>
                </a:solidFill>
                <a:effectLst/>
                <a:latin typeface="Helvetica Neue"/>
              </a:rPr>
              <a:t>Anak-Anak</a:t>
            </a:r>
            <a:r>
              <a:rPr kumimoji="0" lang="en-US" altLang="en-US" sz="1200" b="0" i="0" u="none" strike="noStrike" cap="none" normalizeH="0" baseline="0">
                <a:ln>
                  <a:noFill/>
                </a:ln>
                <a:solidFill>
                  <a:srgbClr val="000000"/>
                </a:solidFill>
                <a:effectLst/>
                <a:latin typeface="Helvetica Neue"/>
              </a:rPr>
              <a:t> : </a:t>
            </a:r>
            <a:r>
              <a:rPr kumimoji="0" lang="en-US" altLang="en-US" sz="1200" b="1" i="0" u="none" strike="noStrike" cap="none" normalizeH="0" baseline="0">
                <a:ln>
                  <a:noFill/>
                </a:ln>
                <a:solidFill>
                  <a:srgbClr val="000000"/>
                </a:solidFill>
                <a:effectLst/>
                <a:latin typeface="Helvetica Neue"/>
              </a:rPr>
              <a:t>57%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Photography</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Helvetica Neue"/>
              </a:rPr>
              <a:t>14%</a:t>
            </a:r>
            <a:r>
              <a:rPr kumimoji="0" lang="en-US" altLang="en-US" sz="1200" b="0" i="0" u="none" strike="noStrike" cap="none" normalizeH="0" baseline="0">
                <a:ln>
                  <a:noFill/>
                </a:ln>
                <a:solidFill>
                  <a:srgbClr val="000000"/>
                </a:solidFill>
                <a:effectLst/>
                <a:latin typeface="Helvetica Neue"/>
              </a:rPr>
              <a:t> untuk masing-masing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E-commerce, Gaming </a:t>
            </a:r>
            <a:r>
              <a:rPr kumimoji="0" lang="en-US" altLang="en-US" sz="120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dan</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 Social Media</a:t>
            </a:r>
            <a:endParaRPr kumimoji="0" lang="en-US" altLang="en-US" sz="1200" b="1"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1" i="0" u="none" strike="noStrike" cap="none" normalizeH="0" baseline="0" err="1">
                <a:ln>
                  <a:noFill/>
                </a:ln>
                <a:solidFill>
                  <a:srgbClr val="000000"/>
                </a:solidFill>
                <a:effectLst/>
                <a:latin typeface="Helvetica Neue"/>
              </a:rPr>
              <a:t>Dewasa</a:t>
            </a:r>
            <a:r>
              <a:rPr kumimoji="0" lang="en-US" altLang="en-US" sz="1200" b="0" i="0" u="none" strike="noStrike" cap="none" normalizeH="0" baseline="0">
                <a:ln>
                  <a:noFill/>
                </a:ln>
                <a:solidFill>
                  <a:srgbClr val="000000"/>
                </a:solidFill>
                <a:effectLst/>
                <a:latin typeface="Helvetica Neue"/>
              </a:rPr>
              <a:t> : </a:t>
            </a:r>
            <a:r>
              <a:rPr kumimoji="0" lang="en-US" altLang="en-US" sz="1200" b="1" i="0" u="none" strike="noStrike" cap="none" normalizeH="0" baseline="0">
                <a:ln>
                  <a:noFill/>
                </a:ln>
                <a:solidFill>
                  <a:srgbClr val="000000"/>
                </a:solidFill>
                <a:effectLst/>
                <a:latin typeface="Helvetica Neue"/>
              </a:rPr>
              <a:t>56%</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Social Media</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Helvetica Neue"/>
              </a:rPr>
              <a:t>22%</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E-commerce</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Helvetica Neue"/>
              </a:rPr>
              <a:t>11%</a:t>
            </a:r>
            <a:r>
              <a:rPr kumimoji="0" lang="en-US" altLang="en-US" sz="1200" b="0" i="0" u="none" strike="noStrike" cap="none" normalizeH="0" baseline="0">
                <a:ln>
                  <a:noFill/>
                </a:ln>
                <a:solidFill>
                  <a:srgbClr val="000000"/>
                </a:solidFill>
                <a:effectLst/>
                <a:latin typeface="Helvetica Neue"/>
              </a:rPr>
              <a:t> untuk masing-masing</a:t>
            </a:r>
            <a:r>
              <a:rPr kumimoji="0" lang="id-ID"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Photography</a:t>
            </a:r>
            <a:r>
              <a:rPr kumimoji="0" lang="en-US" altLang="en-US" sz="12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 dan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Gaming</a:t>
            </a:r>
            <a:endParaRPr kumimoji="0" lang="en-US" altLang="en-US" sz="1200" b="1"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1" i="0" u="none" strike="noStrike" cap="none" normalizeH="0" baseline="0" err="1">
                <a:ln>
                  <a:noFill/>
                </a:ln>
                <a:solidFill>
                  <a:srgbClr val="000000"/>
                </a:solidFill>
                <a:effectLst/>
                <a:latin typeface="Helvetica Neue"/>
              </a:rPr>
              <a:t>Remaja</a:t>
            </a:r>
            <a:r>
              <a:rPr kumimoji="0" lang="en-US" altLang="en-US" sz="1200" b="0" i="0" u="none" strike="noStrike" cap="none" normalizeH="0" baseline="0">
                <a:ln>
                  <a:noFill/>
                </a:ln>
                <a:solidFill>
                  <a:srgbClr val="000000"/>
                </a:solidFill>
                <a:effectLst/>
                <a:latin typeface="Helvetica Neue"/>
              </a:rPr>
              <a:t> : </a:t>
            </a:r>
            <a:r>
              <a:rPr kumimoji="0" lang="en-US" altLang="en-US" sz="1200" b="1" i="0" u="none" strike="noStrike" cap="none" normalizeH="0" baseline="0">
                <a:ln>
                  <a:noFill/>
                </a:ln>
                <a:solidFill>
                  <a:srgbClr val="000000"/>
                </a:solidFill>
                <a:effectLst/>
                <a:latin typeface="Helvetica Neue"/>
              </a:rPr>
              <a:t>36%</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Social Media</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Helvetica Neue"/>
              </a:rPr>
              <a:t>29%</a:t>
            </a:r>
            <a:r>
              <a:rPr kumimoji="0" lang="en-US" altLang="en-US" sz="1200" b="0" i="0" u="none" strike="noStrike" cap="none" normalizeH="0" baseline="0">
                <a:ln>
                  <a:noFill/>
                </a:ln>
                <a:solidFill>
                  <a:srgbClr val="000000"/>
                </a:solidFill>
                <a:effectLst/>
                <a:latin typeface="Helvetica Neue"/>
              </a:rPr>
              <a:t> untuk masing-masing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E-commerce</a:t>
            </a:r>
            <a:r>
              <a:rPr kumimoji="0" lang="en-US" altLang="en-US" sz="12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 dan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Photography</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Helvetica Neue"/>
              </a:rPr>
              <a:t>7%</a:t>
            </a:r>
            <a:r>
              <a:rPr kumimoji="0" lang="en-US" altLang="en-US" sz="1200" b="0" i="0" u="none" strike="noStrike" cap="none" normalizeH="0" baseline="0">
                <a:ln>
                  <a:noFill/>
                </a:ln>
                <a:solidFill>
                  <a:srgbClr val="000000"/>
                </a:solidFill>
                <a:effectLst/>
                <a:latin typeface="Helvetica Neue"/>
              </a:rPr>
              <a:t> </a:t>
            </a:r>
            <a:r>
              <a:rPr kumimoji="0" lang="en-US" altLang="en-US" sz="1200" b="1"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Gaming</a:t>
            </a:r>
            <a:endParaRPr kumimoji="0" lang="en-US" altLang="en-US" sz="1200" b="1" i="0" u="none" strike="noStrike" cap="none" normalizeH="0" baseline="0">
              <a:ln>
                <a:noFill/>
              </a:ln>
              <a:solidFill>
                <a:schemeClr val="tx1"/>
              </a:solidFill>
              <a:effectLst/>
              <a:latin typeface="Arial" panose="020b0604020202020204" pitchFamily="34" charset="0"/>
            </a:endParaRPr>
          </a:p>
          <a:p>
            <a:pPr algn="l"/>
            <a:endParaRPr lang="id-ID" sz="1200">
              <a:solidFill>
                <a:srgbClr val="000000"/>
              </a:solidFill>
              <a:latin typeface="Helvetica Neue"/>
            </a:endParaRPr>
          </a:p>
          <a:p>
            <a:pPr algn="l"/>
            <a:endParaRPr lang="en-ID" sz="1200" i="0">
              <a:solidFill>
                <a:srgbClr val="000000"/>
              </a:solidFill>
              <a:effectLst/>
              <a:latin typeface="Helvetica Neue"/>
            </a:endParaRPr>
          </a:p>
        </p:txBody>
      </p:sp>
      <p:pic>
        <p:nvPicPr>
          <p:cNvPr id="4" name="Picture 3">
            <a:extLst>
              <a:ext uri="{FF2B5EF4-FFF2-40B4-BE49-F238E27FC236}">
                <a16:creationId xmlns:a16="http://schemas.microsoft.com/office/drawing/2014/main" id="{378CAEB0-BD12-A1F3-4814-B5BE9E157EE4}"/>
              </a:ext>
            </a:extLst>
          </p:cNvPr>
          <p:cNvPicPr>
            <a:picLocks noChangeAspect="1"/>
          </p:cNvPicPr>
          <p:nvPr/>
        </p:nvPicPr>
        <p:blipFill>
          <a:blip r:embed="rId2"/>
          <a:stretch>
            <a:fillRect/>
          </a:stretch>
        </p:blipFill>
        <p:spPr>
          <a:xfrm>
            <a:off x="2074684" y="381741"/>
            <a:ext cx="8238690" cy="4656459"/>
          </a:xfrm>
          <a:prstGeom prst="rect">
            <a:avLst/>
          </a:prstGeom>
        </p:spPr>
      </p:pic>
    </p:spTree>
    <p:extLst>
      <p:ext uri="{BB962C8B-B14F-4D97-AF65-F5344CB8AC3E}">
        <p14:creationId xmlns:p14="http://schemas.microsoft.com/office/powerpoint/2010/main" val="3288551319"/>
      </p:ext>
    </p:extLst>
  </p:cSld>
  <p:clrMapOvr>
    <a:masterClrMapping/>
  </p:clrMapOvr>
  <p:transition/>
  <p:timing/>
</p:sld>
</file>

<file path=ppt/slides/slide14.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a:extLst>
            <a:ext uri="{FF2B5EF4-FFF2-40B4-BE49-F238E27FC236}">
              <a16:creationId xmlns:a16="http://schemas.microsoft.com/office/drawing/2014/main" id="{A08D1FC1-7C3F-9C1A-77B5-80B059D76247}"/>
            </a:ext>
          </a:extLst>
        </p:cNvPr>
        <p:cNvGrpSpPr/>
        <p:nvPr/>
      </p:nvGrpSpPr>
      <p:grpSpPr>
        <a:xfrm>
          <a:off x="0" y="0"/>
          <a:ext cx="0" cy="0"/>
        </a:xfrm>
      </p:grpSpPr>
      <p:sp>
        <p:nvSpPr>
          <p:cNvPr id="17" name="Rectangle 2">
            <a:extLst>
              <a:ext uri="{FF2B5EF4-FFF2-40B4-BE49-F238E27FC236}">
                <a16:creationId xmlns:a16="http://schemas.microsoft.com/office/drawing/2014/main" id="{018C2B25-0168-A244-54CF-7B28DA8B6E14}"/>
              </a:ext>
            </a:extLst>
          </p:cNvPr>
          <p:cNvSpPr>
            <a:spLocks noChangeArrowheads="1"/>
          </p:cNvSpPr>
          <p:nvPr/>
        </p:nvSpPr>
        <p:spPr bwMode="auto">
          <a:xfrm>
            <a:off x="239698" y="5436922"/>
            <a:ext cx="11120684" cy="40260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8700" rIns="91440" bIns="5713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pPr>
            <a:endParaRPr kumimoji="0" lang="en-US" altLang="en-US" sz="1200" b="0" i="0" u="none" strike="noStrike" cap="none" normalizeH="0" baseline="0">
              <a:ln>
                <a:noFill/>
              </a:ln>
              <a:solidFill>
                <a:srgbClr val="000000"/>
              </a:solidFill>
              <a:effectLst/>
              <a:latin typeface="Helvetica Neue"/>
            </a:endParaRPr>
          </a:p>
        </p:txBody>
      </p:sp>
      <p:sp>
        <p:nvSpPr>
          <p:cNvPr id="5" name="Rectangle 1">
            <a:extLst>
              <a:ext uri="{FF2B5EF4-FFF2-40B4-BE49-F238E27FC236}">
                <a16:creationId xmlns:a16="http://schemas.microsoft.com/office/drawing/2014/main" id="{219568C9-F102-61D7-615C-BF7C7C8C8387}"/>
              </a:ext>
            </a:extLst>
          </p:cNvPr>
          <p:cNvSpPr>
            <a:spLocks noChangeArrowheads="1"/>
          </p:cNvSpPr>
          <p:nvPr/>
        </p:nvSpPr>
        <p:spPr bwMode="auto">
          <a:xfrm>
            <a:off x="239698" y="4952889"/>
            <a:ext cx="11714671" cy="1510601"/>
          </a:xfrm>
          <a:prstGeom prst="rect">
            <a:avLst/>
          </a:prstGeom>
          <a:solidFill>
            <a:srgbClr val="EFF0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58700" rIns="91440" bIns="57132" numCol="1" anchor="ctr" anchorCtr="0" compatLnSpc="1">
            <a:prstTxWarp prst="textNoShape">
              <a:avLst/>
            </a:prstTxWarp>
            <a:spAutoFit/>
          </a:bodyPr>
          <a:lstStyle/>
          <a:p>
            <a:pPr algn="l"/>
            <a:r>
              <a:rPr lang="en-ID" sz="1200" b="0" i="0" err="1">
                <a:solidFill>
                  <a:srgbClr val="000000"/>
                </a:solidFill>
                <a:effectLst/>
                <a:latin typeface="Helvetica Neue"/>
              </a:rPr>
              <a:t>Berdasarkan heatmap diatas didapati informasi mengenai hubungan antara merk hp dengan minat digital sebagai berikut:</a:t>
            </a:r>
          </a:p>
          <a:p>
            <a:pPr algn="l">
              <a:buFont typeface="Arial" panose="020b0604020202020204" pitchFamily="34" charset="0"/>
              <a:buChar char="•"/>
            </a:pPr>
            <a:r>
              <a:rPr lang="en-ID" sz="1200" b="1" i="0">
                <a:solidFill>
                  <a:srgbClr val="000000"/>
                </a:solidFill>
                <a:effectLst/>
                <a:latin typeface="Helvetica Neue"/>
              </a:rPr>
              <a:t>Apple</a:t>
            </a:r>
            <a:r>
              <a:rPr lang="en-ID" sz="1200" b="0" i="0">
                <a:solidFill>
                  <a:srgbClr val="000000"/>
                </a:solidFill>
                <a:effectLst/>
                <a:latin typeface="Helvetica Neue"/>
              </a:rPr>
              <a:t> : Penggunanya cenderung memiliki minat digital dibidang </a:t>
            </a:r>
            <a:r>
              <a:rPr lang="en-ID" sz="1200" b="1" i="0">
                <a:solidFill>
                  <a:srgbClr val="000000"/>
                </a:solidFill>
                <a:effectLst/>
                <a:latin typeface="Helvetica Neue"/>
              </a:rPr>
              <a:t>Photography</a:t>
            </a:r>
            <a:endParaRPr lang="en-ID" sz="1200" b="0" i="0">
              <a:solidFill>
                <a:srgbClr val="000000"/>
              </a:solidFill>
              <a:effectLst/>
              <a:latin typeface="Helvetica Neue"/>
            </a:endParaRPr>
          </a:p>
          <a:p>
            <a:pPr algn="l">
              <a:buFont typeface="Arial" panose="020b0604020202020204" pitchFamily="34" charset="0"/>
              <a:buChar char="•"/>
            </a:pPr>
            <a:r>
              <a:rPr lang="en-ID" sz="1200" b="1" i="0">
                <a:solidFill>
                  <a:srgbClr val="000000"/>
                </a:solidFill>
                <a:effectLst/>
                <a:latin typeface="Helvetica Neue"/>
              </a:rPr>
              <a:t>Asus</a:t>
            </a:r>
            <a:r>
              <a:rPr lang="en-ID" sz="1200" b="0" i="0">
                <a:solidFill>
                  <a:srgbClr val="000000"/>
                </a:solidFill>
                <a:effectLst/>
                <a:latin typeface="Helvetica Neue"/>
              </a:rPr>
              <a:t> : Penggunanya cenderung memiliki minat digital dibidang </a:t>
            </a:r>
            <a:r>
              <a:rPr lang="en-ID" sz="1200" b="1" i="0">
                <a:solidFill>
                  <a:srgbClr val="000000"/>
                </a:solidFill>
                <a:effectLst/>
                <a:latin typeface="Helvetica Neue"/>
              </a:rPr>
              <a:t>E-commerce</a:t>
            </a:r>
            <a:endParaRPr lang="en-ID" sz="1200" b="0" i="0">
              <a:solidFill>
                <a:srgbClr val="000000"/>
              </a:solidFill>
              <a:effectLst/>
              <a:latin typeface="Helvetica Neue"/>
            </a:endParaRPr>
          </a:p>
          <a:p>
            <a:pPr algn="l">
              <a:buFont typeface="Arial" panose="020b0604020202020204" pitchFamily="34" charset="0"/>
              <a:buChar char="•"/>
            </a:pPr>
            <a:r>
              <a:rPr lang="en-ID" sz="1200" b="1" i="0">
                <a:solidFill>
                  <a:srgbClr val="000000"/>
                </a:solidFill>
                <a:effectLst/>
                <a:latin typeface="Helvetica Neue"/>
              </a:rPr>
              <a:t>Oppo</a:t>
            </a:r>
            <a:r>
              <a:rPr lang="en-ID" sz="1200" b="0" i="0">
                <a:solidFill>
                  <a:srgbClr val="000000"/>
                </a:solidFill>
                <a:effectLst/>
                <a:latin typeface="Helvetica Neue"/>
              </a:rPr>
              <a:t> : Penggunanya cenderung memiliki minat digital dibidang </a:t>
            </a:r>
            <a:r>
              <a:rPr lang="en-ID" sz="1200" b="1" i="0">
                <a:solidFill>
                  <a:srgbClr val="000000"/>
                </a:solidFill>
                <a:effectLst/>
                <a:latin typeface="Helvetica Neue"/>
              </a:rPr>
              <a:t>Social Media</a:t>
            </a:r>
            <a:r>
              <a:rPr lang="en-ID" sz="1200" b="0" i="0">
                <a:solidFill>
                  <a:srgbClr val="000000"/>
                </a:solidFill>
                <a:effectLst/>
                <a:latin typeface="Helvetica Neue"/>
              </a:rPr>
              <a:t> dan </a:t>
            </a:r>
            <a:r>
              <a:rPr lang="en-ID" sz="1200" b="1" i="0">
                <a:solidFill>
                  <a:srgbClr val="000000"/>
                </a:solidFill>
                <a:effectLst/>
                <a:latin typeface="Helvetica Neue"/>
              </a:rPr>
              <a:t>E-commerce</a:t>
            </a:r>
            <a:endParaRPr lang="en-ID" sz="1200" b="0" i="0">
              <a:solidFill>
                <a:srgbClr val="000000"/>
              </a:solidFill>
              <a:effectLst/>
              <a:latin typeface="Helvetica Neue"/>
            </a:endParaRPr>
          </a:p>
          <a:p>
            <a:pPr algn="l">
              <a:buFont typeface="Arial" panose="020b0604020202020204" pitchFamily="34" charset="0"/>
              <a:buChar char="•"/>
            </a:pPr>
            <a:r>
              <a:rPr lang="en-ID" sz="1200" b="1" i="0" err="1">
                <a:solidFill>
                  <a:srgbClr val="000000"/>
                </a:solidFill>
                <a:effectLst/>
                <a:latin typeface="Helvetica Neue"/>
              </a:rPr>
              <a:t>Realme</a:t>
            </a:r>
            <a:r>
              <a:rPr lang="en-ID" sz="1200" b="0" i="0">
                <a:solidFill>
                  <a:srgbClr val="000000"/>
                </a:solidFill>
                <a:effectLst/>
                <a:latin typeface="Helvetica Neue"/>
              </a:rPr>
              <a:t> : Penggunanya cenderung memiliki minat digital dibidang </a:t>
            </a:r>
            <a:r>
              <a:rPr lang="en-ID" sz="1200" b="1" i="0">
                <a:solidFill>
                  <a:srgbClr val="000000"/>
                </a:solidFill>
                <a:effectLst/>
                <a:latin typeface="Helvetica Neue"/>
              </a:rPr>
              <a:t>Photography</a:t>
            </a:r>
            <a:endParaRPr lang="en-ID" sz="1200" b="0" i="0">
              <a:solidFill>
                <a:srgbClr val="000000"/>
              </a:solidFill>
              <a:effectLst/>
              <a:latin typeface="Helvetica Neue"/>
            </a:endParaRPr>
          </a:p>
          <a:p>
            <a:pPr algn="l">
              <a:buFont typeface="Arial" panose="020b0604020202020204" pitchFamily="34" charset="0"/>
              <a:buChar char="•"/>
            </a:pPr>
            <a:r>
              <a:rPr lang="en-ID" sz="1200" b="1" i="0">
                <a:solidFill>
                  <a:srgbClr val="000000"/>
                </a:solidFill>
                <a:effectLst/>
                <a:latin typeface="Helvetica Neue"/>
              </a:rPr>
              <a:t>Samsung</a:t>
            </a:r>
            <a:r>
              <a:rPr lang="en-ID" sz="1200" b="0" i="0">
                <a:solidFill>
                  <a:srgbClr val="000000"/>
                </a:solidFill>
                <a:effectLst/>
                <a:latin typeface="Helvetica Neue"/>
              </a:rPr>
              <a:t> : Penggunanya cenderung memiliki minat digital dibidang </a:t>
            </a:r>
            <a:r>
              <a:rPr lang="en-ID" sz="1200" b="1" i="0">
                <a:solidFill>
                  <a:srgbClr val="000000"/>
                </a:solidFill>
                <a:effectLst/>
                <a:latin typeface="Helvetica Neue"/>
              </a:rPr>
              <a:t>Photography</a:t>
            </a:r>
            <a:r>
              <a:rPr lang="en-ID" sz="1200" b="0" i="0">
                <a:solidFill>
                  <a:srgbClr val="000000"/>
                </a:solidFill>
                <a:effectLst/>
                <a:latin typeface="Helvetica Neue"/>
              </a:rPr>
              <a:t> dan </a:t>
            </a:r>
            <a:r>
              <a:rPr lang="en-ID" sz="1200" b="1" i="0">
                <a:solidFill>
                  <a:srgbClr val="000000"/>
                </a:solidFill>
                <a:effectLst/>
                <a:latin typeface="Helvetica Neue"/>
              </a:rPr>
              <a:t>Social Media</a:t>
            </a:r>
            <a:endParaRPr lang="en-ID" sz="1200" b="0" i="0">
              <a:solidFill>
                <a:srgbClr val="000000"/>
              </a:solidFill>
              <a:effectLst/>
              <a:latin typeface="Helvetica Neue"/>
            </a:endParaRPr>
          </a:p>
          <a:p>
            <a:pPr algn="l">
              <a:buFont typeface="Arial" panose="020b0604020202020204" pitchFamily="34" charset="0"/>
              <a:buChar char="•"/>
            </a:pPr>
            <a:r>
              <a:rPr lang="en-ID" sz="1200" b="1" i="0">
                <a:solidFill>
                  <a:srgbClr val="000000"/>
                </a:solidFill>
                <a:effectLst/>
                <a:latin typeface="Helvetica Neue"/>
              </a:rPr>
              <a:t>Xiaomi</a:t>
            </a:r>
            <a:r>
              <a:rPr lang="en-ID" sz="1200" b="0" i="0">
                <a:solidFill>
                  <a:srgbClr val="000000"/>
                </a:solidFill>
                <a:effectLst/>
                <a:latin typeface="Helvetica Neue"/>
              </a:rPr>
              <a:t> : Penggunanya cenderung memiliki minat digital dibidang </a:t>
            </a:r>
            <a:r>
              <a:rPr lang="en-ID" sz="1200" b="1" i="0">
                <a:solidFill>
                  <a:srgbClr val="000000"/>
                </a:solidFill>
                <a:effectLst/>
                <a:latin typeface="Helvetica Neue"/>
              </a:rPr>
              <a:t>Social Media</a:t>
            </a:r>
            <a:endParaRPr lang="en-ID" sz="1200" b="0" i="0">
              <a:solidFill>
                <a:srgbClr val="000000"/>
              </a:solidFill>
              <a:effectLst/>
              <a:latin typeface="Helvetica Neue"/>
            </a:endParaRPr>
          </a:p>
        </p:txBody>
      </p:sp>
      <p:pic>
        <p:nvPicPr>
          <p:cNvPr id="3" name="Picture 2">
            <a:extLst>
              <a:ext uri="{FF2B5EF4-FFF2-40B4-BE49-F238E27FC236}">
                <a16:creationId xmlns:a16="http://schemas.microsoft.com/office/drawing/2014/main" id="{AD1DC1B2-752D-259E-38E3-03AD377221EC}"/>
              </a:ext>
            </a:extLst>
          </p:cNvPr>
          <p:cNvPicPr>
            <a:picLocks noChangeAspect="1"/>
          </p:cNvPicPr>
          <p:nvPr/>
        </p:nvPicPr>
        <p:blipFill>
          <a:blip r:embed="rId2"/>
          <a:stretch>
            <a:fillRect/>
          </a:stretch>
        </p:blipFill>
        <p:spPr>
          <a:xfrm>
            <a:off x="1949569" y="270703"/>
            <a:ext cx="7444598" cy="4422068"/>
          </a:xfrm>
          <a:prstGeom prst="rect">
            <a:avLst/>
          </a:prstGeom>
        </p:spPr>
      </p:pic>
    </p:spTree>
    <p:extLst>
      <p:ext uri="{BB962C8B-B14F-4D97-AF65-F5344CB8AC3E}">
        <p14:creationId xmlns:p14="http://schemas.microsoft.com/office/powerpoint/2010/main" val="3817171547"/>
      </p:ext>
    </p:extLst>
  </p:cSld>
  <p:clrMapOvr>
    <a:masterClrMapping/>
  </p:clrMapOvr>
  <p:transition/>
  <p:timing/>
</p:sld>
</file>

<file path=ppt/slides/slide15.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pic>
        <p:nvPicPr>
          <p:cNvPr id="9" name="Picture Placeholder 8" descr="A robot working on a keyboard&#10;&#10;Description automatically generated">
            <a:extLst>
              <a:ext uri="{FF2B5EF4-FFF2-40B4-BE49-F238E27FC236}">
                <a16:creationId xmlns:a16="http://schemas.microsoft.com/office/drawing/2014/main" id="{77A0A135-20CF-552E-6BE4-DE16A7A27E82}"/>
              </a:ext>
            </a:extLst>
          </p:cNvPr>
          <p:cNvPicPr>
            <a:picLocks noGrp="1" noChangeAspect="1"/>
          </p:cNvPicPr>
          <p:nvPr>
            <p:ph type="pic" sz="quarter" idx="10"/>
          </p:nvPr>
        </p:nvPicPr>
        <p:blipFill>
          <a:blip r:embed="rId2"/>
          <a:srcRect l="26869" r="26869"/>
          <a:stretch>
            <a:fillRect/>
          </a:stretch>
        </p:blipFill>
        <p:spPr>
          <a:xfrm>
            <a:off x="7610475" y="1"/>
            <a:ext cx="4581525" cy="6611937"/>
          </a:xfrm>
        </p:spPr>
      </p:pic>
      <p:sp>
        <p:nvSpPr>
          <p:cNvPr id="10" name="Title 5">
            <a:extLst>
              <a:ext uri="{FF2B5EF4-FFF2-40B4-BE49-F238E27FC236}">
                <a16:creationId xmlns:a16="http://schemas.microsoft.com/office/drawing/2014/main" id="{546B2D0A-2BDD-F913-2340-7AAFCDDFECE9}"/>
              </a:ext>
            </a:extLst>
          </p:cNvPr>
          <p:cNvSpPr txBox="1"/>
          <p:nvPr/>
        </p:nvSpPr>
        <p:spPr>
          <a:xfrm>
            <a:off x="930950" y="1140125"/>
            <a:ext cx="5864352" cy="612648"/>
          </a:xfrm>
          <a:prstGeom prst="rect">
            <a:avLst/>
          </a:prstGeom>
        </p:spPr>
        <p:txBody>
          <a:bodyPr vert="horz" lIns="91440" tIns="45720" rIns="91440" bIns="45720" rtlCol="0" anchor="b">
            <a:normAutofit fontScale="97500" lnSpcReduction="10000"/>
          </a:bodyPr>
          <a:lstStyle>
            <a:lvl1pPr algn="l" defTabSz="914400" rtl="0" eaLnBrk="1" latinLnBrk="0" hangingPunct="1">
              <a:lnSpc>
                <a:spcPct val="90000"/>
              </a:lnSpc>
              <a:spcBef>
                <a:spcPct val="0"/>
              </a:spcBef>
              <a:buNone/>
              <a:defRPr sz="4000" b="1" kern="1200" cap="all" baseline="0">
                <a:solidFill>
                  <a:schemeClr val="tx1"/>
                </a:solidFill>
                <a:latin typeface="+mj-lt"/>
                <a:ea typeface="+mj-ea"/>
                <a:cs typeface="+mj-cs"/>
              </a:defRPr>
            </a:lvl1pPr>
          </a:lstStyle>
          <a:p>
            <a:r>
              <a:rPr lang="id-ID">
                <a:solidFill>
                  <a:schemeClr val="tx2"/>
                </a:solidFill>
              </a:rPr>
              <a:t>Pre-processing</a:t>
            </a:r>
            <a:endParaRPr lang="en-ID">
              <a:solidFill>
                <a:schemeClr val="tx2"/>
              </a:solidFill>
            </a:endParaRPr>
          </a:p>
        </p:txBody>
      </p:sp>
      <p:sp>
        <p:nvSpPr>
          <p:cNvPr id="11" name="Title 5">
            <a:extLst>
              <a:ext uri="{FF2B5EF4-FFF2-40B4-BE49-F238E27FC236}">
                <a16:creationId xmlns:a16="http://schemas.microsoft.com/office/drawing/2014/main" id="{D48ADD02-1244-A43E-8B9E-A8C3AF4D0A18}"/>
              </a:ext>
            </a:extLst>
          </p:cNvPr>
          <p:cNvSpPr txBox="1"/>
          <p:nvPr/>
        </p:nvSpPr>
        <p:spPr>
          <a:xfrm>
            <a:off x="948840" y="1209137"/>
            <a:ext cx="5864352" cy="612648"/>
          </a:xfrm>
          <a:prstGeom prst="rect">
            <a:avLst/>
          </a:prstGeom>
        </p:spPr>
        <p:txBody>
          <a:bodyPr vert="horz" lIns="91440" tIns="45720" rIns="91440" bIns="45720" rtlCol="0" anchor="b">
            <a:normAutofit fontScale="97500" lnSpcReduction="10000"/>
          </a:bodyPr>
          <a:lstStyle>
            <a:lvl1pPr algn="l" defTabSz="914400" rtl="0" eaLnBrk="1" latinLnBrk="0" hangingPunct="1">
              <a:lnSpc>
                <a:spcPct val="90000"/>
              </a:lnSpc>
              <a:spcBef>
                <a:spcPct val="0"/>
              </a:spcBef>
              <a:buNone/>
              <a:defRPr sz="4000" b="1" kern="1200" cap="all" baseline="0">
                <a:solidFill>
                  <a:schemeClr val="tx1"/>
                </a:solidFill>
                <a:latin typeface="+mj-lt"/>
                <a:ea typeface="+mj-ea"/>
                <a:cs typeface="+mj-cs"/>
              </a:defRPr>
            </a:lvl1pPr>
          </a:lstStyle>
          <a:p>
            <a:r>
              <a:rPr lang="id-ID">
                <a:solidFill>
                  <a:schemeClr val="accent4"/>
                </a:solidFill>
              </a:rPr>
              <a:t>Pre-processing</a:t>
            </a:r>
            <a:endParaRPr lang="en-ID">
              <a:solidFill>
                <a:schemeClr val="accent4"/>
              </a:solidFill>
            </a:endParaRPr>
          </a:p>
        </p:txBody>
      </p:sp>
    </p:spTree>
    <p:extLst>
      <p:ext uri="{BB962C8B-B14F-4D97-AF65-F5344CB8AC3E}">
        <p14:creationId xmlns:p14="http://schemas.microsoft.com/office/powerpoint/2010/main" val="3436029280"/>
      </p:ext>
    </p:extLst>
  </p:cSld>
  <p:clrMapOvr>
    <a:masterClrMapping/>
  </p:clrMapOvr>
  <p:transition/>
  <p:timing/>
</p:sld>
</file>

<file path=ppt/slides/slide16.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pic>
        <p:nvPicPr>
          <p:cNvPr id="8" name="Picture 7">
            <a:extLst>
              <a:ext uri="{FF2B5EF4-FFF2-40B4-BE49-F238E27FC236}">
                <a16:creationId xmlns:a16="http://schemas.microsoft.com/office/drawing/2014/main" id="{3123B894-81AA-1BAB-3E48-7AA4C237147D}"/>
              </a:ext>
            </a:extLst>
          </p:cNvPr>
          <p:cNvPicPr>
            <a:picLocks noChangeAspect="1"/>
          </p:cNvPicPr>
          <p:nvPr/>
        </p:nvPicPr>
        <p:blipFill>
          <a:blip r:embed="rId2"/>
          <a:stretch>
            <a:fillRect/>
          </a:stretch>
        </p:blipFill>
        <p:spPr>
          <a:xfrm>
            <a:off x="2159982" y="1427480"/>
            <a:ext cx="7113415" cy="2360212"/>
          </a:xfrm>
          <a:prstGeom prst="rect">
            <a:avLst/>
          </a:prstGeom>
        </p:spPr>
      </p:pic>
      <p:sp>
        <p:nvSpPr>
          <p:cNvPr id="10" name="TextBox 9">
            <a:extLst>
              <a:ext uri="{FF2B5EF4-FFF2-40B4-BE49-F238E27FC236}">
                <a16:creationId xmlns:a16="http://schemas.microsoft.com/office/drawing/2014/main" id="{93D3DC45-90EC-73C4-FEAA-0F1E4B76E9B9}"/>
              </a:ext>
            </a:extLst>
          </p:cNvPr>
          <p:cNvSpPr txBox="1"/>
          <p:nvPr/>
        </p:nvSpPr>
        <p:spPr>
          <a:xfrm>
            <a:off x="872705" y="3977474"/>
            <a:ext cx="9858555" cy="1754326"/>
          </a:xfrm>
          <a:prstGeom prst="rect">
            <a:avLst/>
          </a:prstGeom>
          <a:noFill/>
        </p:spPr>
        <p:txBody>
          <a:bodyPr wrap="square">
            <a:spAutoFit/>
          </a:bodyPr>
          <a:lstStyle/>
          <a:p>
            <a:endParaRPr lang="en-ID" b="1" i="0">
              <a:solidFill>
                <a:srgbClr val="000000"/>
              </a:solidFill>
              <a:effectLst/>
              <a:latin typeface="Helvetica Neue"/>
            </a:endParaRPr>
          </a:p>
          <a:p>
            <a:r>
              <a:rPr lang="en-ID" b="1" i="0" err="1">
                <a:solidFill>
                  <a:srgbClr val="000000"/>
                </a:solidFill>
                <a:effectLst/>
                <a:latin typeface="Helvetica Neue"/>
              </a:rPr>
              <a:t>Penghapusan Kolom</a:t>
            </a:r>
            <a:r>
              <a:rPr lang="en-ID" b="0" i="0">
                <a:solidFill>
                  <a:srgbClr val="000000"/>
                </a:solidFill>
                <a:effectLst/>
                <a:latin typeface="Helvetica Neue"/>
              </a:rPr>
              <a:t>: Kolom yang tidak diperlukan dihapus untuk menyederhanakan model.</a:t>
            </a:r>
            <a:endParaRPr lang="id-ID" b="0" i="0">
              <a:solidFill>
                <a:srgbClr val="000000"/>
              </a:solidFill>
              <a:effectLst/>
              <a:latin typeface="Helvetica Neue"/>
            </a:endParaRPr>
          </a:p>
          <a:p>
            <a:br>
              <a:rPr lang="en-ID"/>
            </a:br>
            <a:r>
              <a:rPr lang="en-ID" b="1" i="0" err="1">
                <a:solidFill>
                  <a:srgbClr val="000000"/>
                </a:solidFill>
                <a:effectLst/>
                <a:latin typeface="Helvetica Neue"/>
              </a:rPr>
              <a:t>Konversi Fitur Waktu</a:t>
            </a:r>
            <a:r>
              <a:rPr lang="en-ID" b="0" i="0">
                <a:solidFill>
                  <a:srgbClr val="000000"/>
                </a:solidFill>
                <a:effectLst/>
                <a:latin typeface="Helvetica Neue"/>
              </a:rPr>
              <a:t>: Kolom Datetime Login dikonversi menjadi fitur numerik </a:t>
            </a:r>
            <a:endParaRPr lang="id-ID" b="0" i="0">
              <a:solidFill>
                <a:srgbClr val="000000"/>
              </a:solidFill>
              <a:effectLst/>
              <a:latin typeface="Helvetica Neue"/>
            </a:endParaRPr>
          </a:p>
          <a:p>
            <a:r>
              <a:rPr lang="en-ID" b="0" i="0">
                <a:solidFill>
                  <a:srgbClr val="000000"/>
                </a:solidFill>
                <a:effectLst/>
                <a:latin typeface="Helvetica Neue"/>
              </a:rPr>
              <a:t>(tahun, bulan, hari, jam, menit, detik) untuk dimasukkan ke dalam model.</a:t>
            </a:r>
            <a:br>
              <a:rPr lang="en-ID"/>
            </a:br>
            <a:endParaRPr lang="en-ID" b="0" i="0">
              <a:solidFill>
                <a:srgbClr val="000000"/>
              </a:solidFill>
              <a:effectLst/>
              <a:latin typeface="Helvetica Neue"/>
            </a:endParaRPr>
          </a:p>
        </p:txBody>
      </p:sp>
      <p:sp>
        <p:nvSpPr>
          <p:cNvPr id="12" name="TextBox 11">
            <a:extLst>
              <a:ext uri="{FF2B5EF4-FFF2-40B4-BE49-F238E27FC236}">
                <a16:creationId xmlns:a16="http://schemas.microsoft.com/office/drawing/2014/main" id="{BD2F4275-93C8-1E17-5A27-653E7095A28E}"/>
              </a:ext>
            </a:extLst>
          </p:cNvPr>
          <p:cNvSpPr txBox="1"/>
          <p:nvPr/>
        </p:nvSpPr>
        <p:spPr>
          <a:xfrm>
            <a:off x="2851029" y="340589"/>
            <a:ext cx="6111815" cy="461665"/>
          </a:xfrm>
          <a:prstGeom prst="rect">
            <a:avLst/>
          </a:prstGeom>
          <a:noFill/>
        </p:spPr>
        <p:txBody>
          <a:bodyPr wrap="square">
            <a:spAutoFit/>
          </a:bodyPr>
          <a:lstStyle/>
          <a:p>
            <a:pPr algn="l"/>
            <a:r>
              <a:rPr lang="en-ID" sz="2400" b="1" i="0">
                <a:solidFill>
                  <a:srgbClr val="000000"/>
                </a:solidFill>
                <a:effectLst/>
                <a:latin typeface="+mj-lt"/>
              </a:rPr>
              <a:t>Langkah-langkah P</a:t>
            </a:r>
            <a:r>
              <a:rPr lang="id-ID" sz="2400" b="1" i="0">
                <a:solidFill>
                  <a:srgbClr val="000000"/>
                </a:solidFill>
                <a:effectLst/>
                <a:latin typeface="+mj-lt"/>
              </a:rPr>
              <a:t>re-processing</a:t>
            </a:r>
            <a:r>
              <a:rPr lang="en-ID" sz="2400" b="1" i="0">
                <a:solidFill>
                  <a:srgbClr val="000000"/>
                </a:solidFill>
                <a:effectLst/>
                <a:latin typeface="+mj-lt"/>
              </a:rPr>
              <a:t> Data</a:t>
            </a:r>
            <a:endParaRPr lang="id-ID" sz="2400" b="1" i="0">
              <a:solidFill>
                <a:srgbClr val="000000"/>
              </a:solidFill>
              <a:effectLst/>
              <a:latin typeface="+mj-lt"/>
            </a:endParaRPr>
          </a:p>
        </p:txBody>
      </p:sp>
    </p:spTree>
    <p:extLst>
      <p:ext uri="{BB962C8B-B14F-4D97-AF65-F5344CB8AC3E}">
        <p14:creationId xmlns:p14="http://schemas.microsoft.com/office/powerpoint/2010/main" val="3847184771"/>
      </p:ext>
    </p:extLst>
  </p:cSld>
  <p:clrMapOvr>
    <a:masterClrMapping/>
  </p:clrMapOvr>
  <p:transition/>
  <p:timing/>
</p:sld>
</file>

<file path=ppt/slides/slide17.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a:extLst>
            <a:ext uri="{FF2B5EF4-FFF2-40B4-BE49-F238E27FC236}">
              <a16:creationId xmlns:a16="http://schemas.microsoft.com/office/drawing/2014/main" id="{67399952-379A-39DC-CC92-D02087BD6281}"/>
            </a:ext>
          </a:extLst>
        </p:cNvPr>
        <p:cNvGrpSpPr/>
        <p:nvPr/>
      </p:nvGrpSpPr>
      <p:grpSpPr>
        <a:xfrm>
          <a:off x="0" y="0"/>
          <a:ext cx="0" cy="0"/>
        </a:xfrm>
      </p:grpSpPr>
      <p:sp>
        <p:nvSpPr>
          <p:cNvPr id="12" name="TextBox 11">
            <a:extLst>
              <a:ext uri="{FF2B5EF4-FFF2-40B4-BE49-F238E27FC236}">
                <a16:creationId xmlns:a16="http://schemas.microsoft.com/office/drawing/2014/main" id="{53B13BF7-32B4-421C-418C-32B3CAA2A277}"/>
              </a:ext>
            </a:extLst>
          </p:cNvPr>
          <p:cNvSpPr txBox="1"/>
          <p:nvPr/>
        </p:nvSpPr>
        <p:spPr>
          <a:xfrm>
            <a:off x="2851029" y="340589"/>
            <a:ext cx="6111815" cy="461665"/>
          </a:xfrm>
          <a:prstGeom prst="rect">
            <a:avLst/>
          </a:prstGeom>
          <a:noFill/>
        </p:spPr>
        <p:txBody>
          <a:bodyPr wrap="square">
            <a:spAutoFit/>
          </a:bodyPr>
          <a:lstStyle/>
          <a:p>
            <a:pPr algn="l"/>
            <a:r>
              <a:rPr lang="en-ID" sz="2400" b="1" i="0">
                <a:solidFill>
                  <a:srgbClr val="000000"/>
                </a:solidFill>
                <a:effectLst/>
                <a:latin typeface="+mj-lt"/>
              </a:rPr>
              <a:t>Langkah-langkah P</a:t>
            </a:r>
            <a:r>
              <a:rPr lang="id-ID" sz="2400" b="1" i="0">
                <a:solidFill>
                  <a:srgbClr val="000000"/>
                </a:solidFill>
                <a:effectLst/>
                <a:latin typeface="+mj-lt"/>
              </a:rPr>
              <a:t>re-processing</a:t>
            </a:r>
            <a:r>
              <a:rPr lang="en-ID" sz="2400" b="1" i="0">
                <a:solidFill>
                  <a:srgbClr val="000000"/>
                </a:solidFill>
                <a:effectLst/>
                <a:latin typeface="+mj-lt"/>
              </a:rPr>
              <a:t> Data</a:t>
            </a:r>
            <a:endParaRPr lang="id-ID" sz="2400" b="1" i="0">
              <a:solidFill>
                <a:srgbClr val="000000"/>
              </a:solidFill>
              <a:effectLst/>
              <a:latin typeface="+mj-lt"/>
            </a:endParaRPr>
          </a:p>
        </p:txBody>
      </p:sp>
      <p:sp>
        <p:nvSpPr>
          <p:cNvPr id="14" name="TextBox 13">
            <a:extLst>
              <a:ext uri="{FF2B5EF4-FFF2-40B4-BE49-F238E27FC236}">
                <a16:creationId xmlns:a16="http://schemas.microsoft.com/office/drawing/2014/main" id="{4362A4EC-4FE0-23B5-E57D-D6034526663E}"/>
              </a:ext>
            </a:extLst>
          </p:cNvPr>
          <p:cNvSpPr txBox="1"/>
          <p:nvPr/>
        </p:nvSpPr>
        <p:spPr>
          <a:xfrm>
            <a:off x="1284256" y="4618380"/>
            <a:ext cx="9245360" cy="1200329"/>
          </a:xfrm>
          <a:prstGeom prst="rect">
            <a:avLst/>
          </a:prstGeom>
          <a:noFill/>
        </p:spPr>
        <p:txBody>
          <a:bodyPr wrap="square">
            <a:spAutoFit/>
          </a:bodyPr>
          <a:lstStyle/>
          <a:p>
            <a:r>
              <a:rPr lang="en-ID" b="1" i="0">
                <a:solidFill>
                  <a:srgbClr val="000000"/>
                </a:solidFill>
                <a:effectLst/>
                <a:latin typeface="Helvetica Neue"/>
              </a:rPr>
              <a:t>One-Hot Encoding</a:t>
            </a:r>
            <a:r>
              <a:rPr lang="en-ID" b="0" i="0">
                <a:solidFill>
                  <a:srgbClr val="000000"/>
                </a:solidFill>
                <a:effectLst/>
                <a:latin typeface="Helvetica Neue"/>
              </a:rPr>
              <a:t>: Variabel kategorikal diubah menjadi bentuk numerik menggunakan One-Hot Encoding untuk memudahkan pengolahan oleh model.</a:t>
            </a:r>
            <a:endParaRPr lang="id-ID" b="0" i="0">
              <a:solidFill>
                <a:srgbClr val="000000"/>
              </a:solidFill>
              <a:effectLst/>
              <a:latin typeface="Helvetica Neue"/>
            </a:endParaRPr>
          </a:p>
          <a:p>
            <a:br>
              <a:rPr lang="en-ID"/>
            </a:br>
            <a:endParaRPr lang="en-ID"/>
          </a:p>
        </p:txBody>
      </p:sp>
      <p:pic>
        <p:nvPicPr>
          <p:cNvPr id="3" name="Picture 2">
            <a:extLst>
              <a:ext uri="{FF2B5EF4-FFF2-40B4-BE49-F238E27FC236}">
                <a16:creationId xmlns:a16="http://schemas.microsoft.com/office/drawing/2014/main" id="{001644C5-B1ED-DAA1-0EDB-B7BAF81DB978}"/>
              </a:ext>
            </a:extLst>
          </p:cNvPr>
          <p:cNvPicPr>
            <a:picLocks noChangeAspect="1"/>
          </p:cNvPicPr>
          <p:nvPr/>
        </p:nvPicPr>
        <p:blipFill>
          <a:blip r:embed="rId2"/>
          <a:stretch>
            <a:fillRect/>
          </a:stretch>
        </p:blipFill>
        <p:spPr>
          <a:xfrm>
            <a:off x="1284256" y="1444733"/>
            <a:ext cx="9507277" cy="2743583"/>
          </a:xfrm>
          <a:prstGeom prst="rect">
            <a:avLst/>
          </a:prstGeom>
        </p:spPr>
      </p:pic>
    </p:spTree>
    <p:extLst>
      <p:ext uri="{BB962C8B-B14F-4D97-AF65-F5344CB8AC3E}">
        <p14:creationId xmlns:p14="http://schemas.microsoft.com/office/powerpoint/2010/main" val="527102046"/>
      </p:ext>
    </p:extLst>
  </p:cSld>
  <p:clrMapOvr>
    <a:masterClrMapping/>
  </p:clrMapOvr>
  <p:transition/>
  <p:timing/>
</p:sld>
</file>

<file path=ppt/slides/slide18.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a:extLst>
            <a:ext uri="{FF2B5EF4-FFF2-40B4-BE49-F238E27FC236}">
              <a16:creationId xmlns:a16="http://schemas.microsoft.com/office/drawing/2014/main" id="{8ADCF18A-54C7-AB55-1A5F-2A8BC01E44C4}"/>
            </a:ext>
          </a:extLst>
        </p:cNvPr>
        <p:cNvGrpSpPr/>
        <p:nvPr/>
      </p:nvGrpSpPr>
      <p:grpSpPr>
        <a:xfrm>
          <a:off x="0" y="0"/>
          <a:ext cx="0" cy="0"/>
        </a:xfrm>
      </p:grpSpPr>
      <p:sp>
        <p:nvSpPr>
          <p:cNvPr id="12" name="TextBox 11">
            <a:extLst>
              <a:ext uri="{FF2B5EF4-FFF2-40B4-BE49-F238E27FC236}">
                <a16:creationId xmlns:a16="http://schemas.microsoft.com/office/drawing/2014/main" id="{3CAF9783-1450-6891-2D6C-6FABC51D7DDC}"/>
              </a:ext>
            </a:extLst>
          </p:cNvPr>
          <p:cNvSpPr txBox="1"/>
          <p:nvPr/>
        </p:nvSpPr>
        <p:spPr>
          <a:xfrm>
            <a:off x="2851029" y="340589"/>
            <a:ext cx="6111815" cy="461665"/>
          </a:xfrm>
          <a:prstGeom prst="rect">
            <a:avLst/>
          </a:prstGeom>
          <a:noFill/>
        </p:spPr>
        <p:txBody>
          <a:bodyPr wrap="square">
            <a:spAutoFit/>
          </a:bodyPr>
          <a:lstStyle/>
          <a:p>
            <a:pPr algn="l"/>
            <a:r>
              <a:rPr lang="en-ID" sz="2400" b="1" i="0">
                <a:solidFill>
                  <a:srgbClr val="000000"/>
                </a:solidFill>
                <a:effectLst/>
                <a:latin typeface="+mj-lt"/>
              </a:rPr>
              <a:t>Langkah-langkah P</a:t>
            </a:r>
            <a:r>
              <a:rPr lang="id-ID" sz="2400" b="1" i="0">
                <a:solidFill>
                  <a:srgbClr val="000000"/>
                </a:solidFill>
                <a:effectLst/>
                <a:latin typeface="+mj-lt"/>
              </a:rPr>
              <a:t>re-processing</a:t>
            </a:r>
            <a:r>
              <a:rPr lang="en-ID" sz="2400" b="1" i="0">
                <a:solidFill>
                  <a:srgbClr val="000000"/>
                </a:solidFill>
                <a:effectLst/>
                <a:latin typeface="+mj-lt"/>
              </a:rPr>
              <a:t> Data</a:t>
            </a:r>
            <a:endParaRPr lang="id-ID" sz="2400" b="1" i="0">
              <a:solidFill>
                <a:srgbClr val="000000"/>
              </a:solidFill>
              <a:effectLst/>
              <a:latin typeface="+mj-lt"/>
            </a:endParaRPr>
          </a:p>
        </p:txBody>
      </p:sp>
      <p:sp>
        <p:nvSpPr>
          <p:cNvPr id="14" name="TextBox 13">
            <a:extLst>
              <a:ext uri="{FF2B5EF4-FFF2-40B4-BE49-F238E27FC236}">
                <a16:creationId xmlns:a16="http://schemas.microsoft.com/office/drawing/2014/main" id="{CE1532B1-AF30-17A4-DD27-9B017E7241BE}"/>
              </a:ext>
            </a:extLst>
          </p:cNvPr>
          <p:cNvSpPr txBox="1"/>
          <p:nvPr/>
        </p:nvSpPr>
        <p:spPr>
          <a:xfrm>
            <a:off x="1089085" y="4499976"/>
            <a:ext cx="9245360" cy="1200329"/>
          </a:xfrm>
          <a:prstGeom prst="rect">
            <a:avLst/>
          </a:prstGeom>
          <a:noFill/>
        </p:spPr>
        <p:txBody>
          <a:bodyPr wrap="square">
            <a:spAutoFit/>
          </a:bodyPr>
          <a:lstStyle/>
          <a:p>
            <a:r>
              <a:rPr lang="en-ID" b="1" i="0" err="1">
                <a:solidFill>
                  <a:srgbClr val="000000"/>
                </a:solidFill>
                <a:effectLst/>
                <a:latin typeface="Helvetica Neue"/>
              </a:rPr>
              <a:t>Segmentasi dengan K-Means </a:t>
            </a:r>
            <a:r>
              <a:rPr lang="en-ID" b="0" i="0">
                <a:solidFill>
                  <a:srgbClr val="000000"/>
                </a:solidFill>
                <a:effectLst/>
                <a:latin typeface="Helvetica Neue"/>
              </a:rPr>
              <a:t>: Data di-scale dan kemudian diterapkan K-Means untuk mengidentifikasi kelompok atau segmentasi pengguna. Ini membantu dalam mengelompokkan pengguna dengan karakteristik serupa yang bisa bermanfaat dalam strategi pemasaran dan personalisasi.</a:t>
            </a:r>
            <a:endParaRPr lang="en-ID"/>
          </a:p>
        </p:txBody>
      </p:sp>
      <p:pic>
        <p:nvPicPr>
          <p:cNvPr id="4" name="Picture 3">
            <a:extLst>
              <a:ext uri="{FF2B5EF4-FFF2-40B4-BE49-F238E27FC236}">
                <a16:creationId xmlns:a16="http://schemas.microsoft.com/office/drawing/2014/main" id="{7BA4C3F0-FC8B-31CC-11BA-49B685023BE5}"/>
              </a:ext>
            </a:extLst>
          </p:cNvPr>
          <p:cNvPicPr>
            <a:picLocks noChangeAspect="1"/>
          </p:cNvPicPr>
          <p:nvPr/>
        </p:nvPicPr>
        <p:blipFill>
          <a:blip r:embed="rId2"/>
          <a:stretch>
            <a:fillRect/>
          </a:stretch>
        </p:blipFill>
        <p:spPr>
          <a:xfrm>
            <a:off x="1910641" y="1362252"/>
            <a:ext cx="7992590" cy="2905530"/>
          </a:xfrm>
          <a:prstGeom prst="rect">
            <a:avLst/>
          </a:prstGeom>
        </p:spPr>
      </p:pic>
    </p:spTree>
    <p:extLst>
      <p:ext uri="{BB962C8B-B14F-4D97-AF65-F5344CB8AC3E}">
        <p14:creationId xmlns:p14="http://schemas.microsoft.com/office/powerpoint/2010/main" val="439291883"/>
      </p:ext>
    </p:extLst>
  </p:cSld>
  <p:clrMapOvr>
    <a:masterClrMapping/>
  </p:clrMapOvr>
  <p:transition/>
  <p:timing/>
</p:sld>
</file>

<file path=ppt/slides/slide19.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Title 1">
            <a:extLst>
              <a:ext uri="{FF2B5EF4-FFF2-40B4-BE49-F238E27FC236}">
                <a16:creationId xmlns:a16="http://schemas.microsoft.com/office/drawing/2014/main" id="{F92A779F-2EBF-23DE-0EB6-0C947F95714B}"/>
              </a:ext>
            </a:extLst>
          </p:cNvPr>
          <p:cNvSpPr>
            <a:spLocks noGrp="1"/>
          </p:cNvSpPr>
          <p:nvPr>
            <p:ph type="title"/>
          </p:nvPr>
        </p:nvSpPr>
        <p:spPr>
          <a:xfrm>
            <a:off x="5073104" y="1819051"/>
            <a:ext cx="5864352" cy="1287579"/>
          </a:xfrm>
        </p:spPr>
        <p:txBody>
          <a:bodyPr/>
          <a:lstStyle/>
          <a:p>
            <a:r>
              <a:rPr lang="id-ID">
                <a:solidFill>
                  <a:schemeClr val="accent3"/>
                </a:solidFill>
              </a:rPr>
              <a:t>Machine learning</a:t>
            </a:r>
            <a:endParaRPr lang="en-ID">
              <a:solidFill>
                <a:schemeClr val="accent3"/>
              </a:solidFill>
            </a:endParaRPr>
          </a:p>
        </p:txBody>
      </p:sp>
      <p:pic>
        <p:nvPicPr>
          <p:cNvPr id="6" name="Picture Placeholder 5" descr="A forest with orange leaves&#10;&#10;Description automatically generated">
            <a:extLst>
              <a:ext uri="{FF2B5EF4-FFF2-40B4-BE49-F238E27FC236}">
                <a16:creationId xmlns:a16="http://schemas.microsoft.com/office/drawing/2014/main" id="{E5344EB5-C4E0-B102-8B90-4B342971EAAF}"/>
              </a:ext>
            </a:extLst>
          </p:cNvPr>
          <p:cNvPicPr>
            <a:picLocks noGrp="1" noChangeAspect="1"/>
          </p:cNvPicPr>
          <p:nvPr>
            <p:ph type="pic" sz="quarter" idx="10"/>
          </p:nvPr>
        </p:nvPicPr>
        <p:blipFill>
          <a:blip r:embed="rId2"/>
          <a:srcRect l="30174" r="30174"/>
          <a:stretch>
            <a:fillRect/>
          </a:stretch>
        </p:blipFill>
        <p:spPr>
          <a:xfrm>
            <a:off x="0" y="0"/>
            <a:ext cx="4581525" cy="6602413"/>
          </a:xfrm>
        </p:spPr>
      </p:pic>
      <p:sp>
        <p:nvSpPr>
          <p:cNvPr id="4" name="Text Placeholder 3">
            <a:extLst>
              <a:ext uri="{FF2B5EF4-FFF2-40B4-BE49-F238E27FC236}">
                <a16:creationId xmlns:a16="http://schemas.microsoft.com/office/drawing/2014/main" id="{C1294FFC-E4C9-B078-5C18-B46B974E90C5}"/>
              </a:ext>
            </a:extLst>
          </p:cNvPr>
          <p:cNvSpPr>
            <a:spLocks noGrp="1"/>
          </p:cNvSpPr>
          <p:nvPr>
            <p:ph type="body" sz="quarter" idx="11"/>
          </p:nvPr>
        </p:nvSpPr>
        <p:spPr>
          <a:xfrm>
            <a:off x="6096000" y="3298482"/>
            <a:ext cx="5290868" cy="1287579"/>
          </a:xfrm>
        </p:spPr>
        <p:txBody>
          <a:bodyPr/>
          <a:lstStyle/>
          <a:p>
            <a:r>
              <a:rPr lang="id-ID" b="1">
                <a:solidFill>
                  <a:schemeClr val="accent4"/>
                </a:solidFill>
                <a:latin typeface="+mj-lt"/>
              </a:rPr>
              <a:t>K-Means Clusterring </a:t>
            </a:r>
            <a:r>
              <a:rPr lang="id-ID">
                <a:latin typeface="+mj-lt"/>
              </a:rPr>
              <a:t>dan </a:t>
            </a:r>
            <a:r>
              <a:rPr lang="id-ID" b="1">
                <a:solidFill>
                  <a:srgbClr val="92D050"/>
                </a:solidFill>
                <a:latin typeface="+mj-lt"/>
              </a:rPr>
              <a:t>Random Forest Classifier</a:t>
            </a:r>
            <a:endParaRPr lang="en-ID" b="1">
              <a:solidFill>
                <a:srgbClr val="92D050"/>
              </a:solidFill>
              <a:latin typeface="+mj-lt"/>
            </a:endParaRPr>
          </a:p>
        </p:txBody>
      </p:sp>
      <p:sp>
        <p:nvSpPr>
          <p:cNvPr id="7" name="Title 1">
            <a:extLst>
              <a:ext uri="{FF2B5EF4-FFF2-40B4-BE49-F238E27FC236}">
                <a16:creationId xmlns:a16="http://schemas.microsoft.com/office/drawing/2014/main" id="{E9587A6A-DA07-69D5-A399-DCA26495598E}"/>
              </a:ext>
            </a:extLst>
          </p:cNvPr>
          <p:cNvSpPr txBox="1"/>
          <p:nvPr/>
        </p:nvSpPr>
        <p:spPr>
          <a:xfrm>
            <a:off x="5139240" y="1819051"/>
            <a:ext cx="5864352" cy="12875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cap="all" baseline="0">
                <a:solidFill>
                  <a:schemeClr val="tx1"/>
                </a:solidFill>
                <a:latin typeface="+mj-lt"/>
                <a:ea typeface="+mj-ea"/>
                <a:cs typeface="+mj-cs"/>
              </a:defRPr>
            </a:lvl1pPr>
          </a:lstStyle>
          <a:p>
            <a:r>
              <a:rPr lang="id-ID">
                <a:solidFill>
                  <a:schemeClr val="bg2">
                    <a:lumMod val="25000"/>
                  </a:schemeClr>
                </a:solidFill>
              </a:rPr>
              <a:t>Machine learning</a:t>
            </a:r>
            <a:endParaRPr lang="en-ID">
              <a:solidFill>
                <a:schemeClr val="bg2">
                  <a:lumMod val="25000"/>
                </a:schemeClr>
              </a:solidFill>
            </a:endParaRPr>
          </a:p>
        </p:txBody>
      </p:sp>
    </p:spTree>
    <p:extLst>
      <p:ext uri="{BB962C8B-B14F-4D97-AF65-F5344CB8AC3E}">
        <p14:creationId xmlns:p14="http://schemas.microsoft.com/office/powerpoint/2010/main" val="276614539"/>
      </p:ext>
    </p:extLst>
  </p:cSld>
  <p:clrMapOvr>
    <a:masterClrMapping/>
  </p:clrMapOvr>
  <p:transition/>
  <p:timing/>
</p:sld>
</file>

<file path=ppt/slides/slide2.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Title 1">
            <a:extLst>
              <a:ext uri="{FF2B5EF4-FFF2-40B4-BE49-F238E27FC236}">
                <a16:creationId xmlns:a16="http://schemas.microsoft.com/office/drawing/2014/main" id="{08F0870A-EBCD-13FC-D1A2-49C555C48170}"/>
              </a:ext>
            </a:extLst>
          </p:cNvPr>
          <p:cNvSpPr>
            <a:spLocks noGrp="1"/>
          </p:cNvSpPr>
          <p:nvPr>
            <p:ph type="title"/>
          </p:nvPr>
        </p:nvSpPr>
        <p:spPr>
          <a:xfrm>
            <a:off x="893063" y="72517"/>
            <a:ext cx="6525653" cy="1402599"/>
          </a:xfrm>
        </p:spPr>
        <p:txBody>
          <a:bodyPr/>
          <a:lstStyle/>
          <a:p>
            <a:r>
              <a:rPr lang="id-ID"/>
              <a:t>TASK</a:t>
            </a:r>
            <a:endParaRPr lang="en-US"/>
          </a:p>
        </p:txBody>
      </p:sp>
      <p:sp>
        <p:nvSpPr>
          <p:cNvPr id="7" name="Text Placeholder 6">
            <a:extLst>
              <a:ext uri="{FF2B5EF4-FFF2-40B4-BE49-F238E27FC236}">
                <a16:creationId xmlns:a16="http://schemas.microsoft.com/office/drawing/2014/main" id="{70B4EC43-20C2-1DA5-646B-B8D26CF7D003}"/>
              </a:ext>
            </a:extLst>
          </p:cNvPr>
          <p:cNvSpPr>
            <a:spLocks noGrp="1"/>
          </p:cNvSpPr>
          <p:nvPr>
            <p:ph type="body" sz="quarter" idx="13"/>
          </p:nvPr>
        </p:nvSpPr>
        <p:spPr>
          <a:xfrm>
            <a:off x="865631" y="2072640"/>
            <a:ext cx="6958527" cy="3493008"/>
          </a:xfrm>
        </p:spPr>
        <p:txBody>
          <a:bodyPr>
            <a:normAutofit/>
          </a:bodyPr>
          <a:lstStyle/>
          <a:p>
            <a:pPr marL="0" indent="0">
              <a:buNone/>
            </a:pPr>
            <a:r>
              <a:rPr lang="id-ID" b="1" i="0">
                <a:solidFill>
                  <a:srgbClr val="202124"/>
                </a:solidFill>
                <a:effectLst/>
                <a:latin typeface="docs-Roboto"/>
              </a:rPr>
              <a:t> </a:t>
            </a:r>
            <a:r>
              <a:rPr lang="en-ID" b="1" i="0" err="1">
                <a:solidFill>
                  <a:srgbClr val="202124"/>
                </a:solidFill>
                <a:effectLst/>
                <a:latin typeface="docs-Roboto"/>
              </a:rPr>
              <a:t>Buatlah sample data untuk bahan analisis</a:t>
            </a:r>
            <a:endParaRPr lang="en-ID" b="0" i="0">
              <a:solidFill>
                <a:srgbClr val="202124"/>
              </a:solidFill>
              <a:effectLst/>
              <a:latin typeface="docs-Roboto"/>
            </a:endParaRPr>
          </a:p>
          <a:p>
            <a:r>
              <a:rPr lang="en-ID" b="0" i="0" err="1">
                <a:solidFill>
                  <a:srgbClr val="202124"/>
                </a:solidFill>
                <a:effectLst/>
                <a:latin typeface="docs-Roboto"/>
              </a:rPr>
              <a:t>Buatkan Analisis Data tersebut berdasarkan variabel berikut ini: </a:t>
            </a:r>
            <a:r>
              <a:rPr lang="id-ID" b="0" i="0">
                <a:solidFill>
                  <a:srgbClr val="202124"/>
                </a:solidFill>
                <a:effectLst/>
                <a:latin typeface="docs-Roboto"/>
              </a:rPr>
              <a:t> </a:t>
            </a:r>
            <a:r>
              <a:rPr lang="en-ID" b="0" i="0">
                <a:solidFill>
                  <a:srgbClr val="202124"/>
                </a:solidFill>
                <a:effectLst/>
                <a:latin typeface="docs-Roboto"/>
              </a:rPr>
              <a:t>Nama Lokasi, Jam Login, Nama, Email, No Telp, Tahun Lahir, Merk HP, Digital Interest, Location Type</a:t>
            </a:r>
          </a:p>
          <a:p>
            <a:r>
              <a:rPr lang="en-ID" b="0" i="0" err="1">
                <a:solidFill>
                  <a:srgbClr val="202124"/>
                </a:solidFill>
                <a:effectLst/>
                <a:latin typeface="docs-Roboto"/>
              </a:rPr>
              <a:t>Kembangkan variable diatas menjadi beberapa variabel baru </a:t>
            </a:r>
            <a:r>
              <a:rPr lang="id-ID" b="0" i="0">
                <a:solidFill>
                  <a:srgbClr val="202124"/>
                </a:solidFill>
                <a:effectLst/>
                <a:latin typeface="docs-Roboto"/>
              </a:rPr>
              <a:t>                        </a:t>
            </a:r>
            <a:r>
              <a:rPr lang="en-ID" b="0" i="0">
                <a:solidFill>
                  <a:srgbClr val="202124"/>
                </a:solidFill>
                <a:effectLst/>
                <a:latin typeface="docs-Roboto"/>
              </a:rPr>
              <a:t>(Nilai Plus)</a:t>
            </a:r>
            <a:endParaRPr lang="id-ID" b="0" i="0">
              <a:solidFill>
                <a:srgbClr val="202124"/>
              </a:solidFill>
              <a:effectLst/>
              <a:latin typeface="docs-Roboto"/>
            </a:endParaRPr>
          </a:p>
          <a:p>
            <a:r>
              <a:rPr lang="en-ID" b="0" i="0" err="1">
                <a:solidFill>
                  <a:srgbClr val="202124"/>
                </a:solidFill>
                <a:effectLst/>
                <a:latin typeface="docs-Roboto"/>
              </a:rPr>
              <a:t>Membuat System Confidence Interval (Nilai Plus)</a:t>
            </a:r>
          </a:p>
        </p:txBody>
      </p:sp>
    </p:spTree>
    <p:extLst>
      <p:ext uri="{BB962C8B-B14F-4D97-AF65-F5344CB8AC3E}">
        <p14:creationId xmlns:p14="http://schemas.microsoft.com/office/powerpoint/2010/main" val="582749365"/>
      </p:ext>
    </p:extLst>
  </p:cSld>
  <p:clrMapOvr>
    <a:masterClrMapping/>
  </p:clrMapOvr>
  <p:transition/>
  <p:timing/>
</p:sld>
</file>

<file path=ppt/slides/slide20.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4" name="Text Placeholder 3">
            <a:extLst>
              <a:ext uri="{FF2B5EF4-FFF2-40B4-BE49-F238E27FC236}">
                <a16:creationId xmlns:a16="http://schemas.microsoft.com/office/drawing/2014/main" id="{F4BB4989-F3F4-0E94-0874-C3647F5C9672}"/>
              </a:ext>
            </a:extLst>
          </p:cNvPr>
          <p:cNvSpPr>
            <a:spLocks noGrp="1"/>
          </p:cNvSpPr>
          <p:nvPr>
            <p:ph type="body" sz="quarter" idx="11"/>
          </p:nvPr>
        </p:nvSpPr>
        <p:spPr>
          <a:xfrm>
            <a:off x="5957977" y="2349512"/>
            <a:ext cx="6095999" cy="1450423"/>
          </a:xfrm>
        </p:spPr>
        <p:txBody>
          <a:bodyPr>
            <a:normAutofit/>
          </a:bodyPr>
          <a:lstStyle/>
          <a:p>
            <a:pPr algn="just"/>
            <a:r>
              <a:rPr lang="en-ID" sz="1800" b="1" i="0" err="1">
                <a:solidFill>
                  <a:srgbClr val="000000"/>
                </a:solidFill>
                <a:effectLst/>
                <a:latin typeface="Helvetica Neue"/>
              </a:rPr>
              <a:t>Penggunaan PCA (Principal Component Analysis) </a:t>
            </a:r>
            <a:r>
              <a:rPr lang="en-ID" sz="1800" b="0" i="0" err="1">
                <a:solidFill>
                  <a:srgbClr val="000000"/>
                </a:solidFill>
                <a:effectLst/>
                <a:latin typeface="Helvetica Neue"/>
              </a:rPr>
              <a:t>untuk reduksi dimensi memungkinkan visualisasi cluster dalam 2 dimensi, membantu dalam memahami distribusi dan pemisahan cluster pengguna.</a:t>
            </a:r>
          </a:p>
          <a:p>
            <a:pPr algn="just"/>
            <a:endParaRPr lang="en-ID" sz="1800"/>
          </a:p>
        </p:txBody>
      </p:sp>
      <p:pic>
        <p:nvPicPr>
          <p:cNvPr id="6" name="Picture 5">
            <a:extLst>
              <a:ext uri="{FF2B5EF4-FFF2-40B4-BE49-F238E27FC236}">
                <a16:creationId xmlns:a16="http://schemas.microsoft.com/office/drawing/2014/main" id="{42A618C7-10FD-DDC9-125F-7515228D1605}"/>
              </a:ext>
            </a:extLst>
          </p:cNvPr>
          <p:cNvPicPr>
            <a:picLocks noChangeAspect="1"/>
          </p:cNvPicPr>
          <p:nvPr/>
        </p:nvPicPr>
        <p:blipFill>
          <a:blip r:embed="rId2"/>
          <a:stretch>
            <a:fillRect/>
          </a:stretch>
        </p:blipFill>
        <p:spPr>
          <a:xfrm>
            <a:off x="364763" y="1426413"/>
            <a:ext cx="5482149" cy="3849897"/>
          </a:xfrm>
          <a:prstGeom prst="rect">
            <a:avLst/>
          </a:prstGeom>
        </p:spPr>
      </p:pic>
      <p:sp>
        <p:nvSpPr>
          <p:cNvPr id="8" name="TextBox 7">
            <a:extLst>
              <a:ext uri="{FF2B5EF4-FFF2-40B4-BE49-F238E27FC236}">
                <a16:creationId xmlns:a16="http://schemas.microsoft.com/office/drawing/2014/main" id="{67A7700B-38F8-082F-0E20-F3B17E7244C9}"/>
              </a:ext>
            </a:extLst>
          </p:cNvPr>
          <p:cNvSpPr txBox="1"/>
          <p:nvPr/>
        </p:nvSpPr>
        <p:spPr>
          <a:xfrm>
            <a:off x="57837" y="602278"/>
            <a:ext cx="6096000" cy="400110"/>
          </a:xfrm>
          <a:prstGeom prst="rect">
            <a:avLst/>
          </a:prstGeom>
          <a:noFill/>
        </p:spPr>
        <p:txBody>
          <a:bodyPr wrap="square">
            <a:spAutoFit/>
          </a:bodyPr>
          <a:lstStyle/>
          <a:p>
            <a:pPr algn="ctr"/>
            <a:r>
              <a:rPr lang="en-ID" sz="2000" b="1" i="0" err="1">
                <a:solidFill>
                  <a:srgbClr val="000000"/>
                </a:solidFill>
                <a:effectLst/>
                <a:latin typeface="Helvetica Neue"/>
              </a:rPr>
              <a:t>Visualisasi dengan PCA</a:t>
            </a:r>
            <a:r>
              <a:rPr lang="en-ID" sz="2000" b="1" i="0" u="none" strike="noStrike">
                <a:solidFill>
                  <a:srgbClr val="296EAA"/>
                </a:solidFill>
                <a:effectLst/>
                <a:latin typeface="Helvetica Neue"/>
                <a:hlinkClick r:id="rId3"/>
              </a:rPr>
              <a:t>¶</a:t>
            </a:r>
            <a:endParaRPr lang="en-ID" sz="2000" b="1" i="0">
              <a:solidFill>
                <a:srgbClr val="000000"/>
              </a:solidFill>
              <a:effectLst/>
              <a:latin typeface="Helvetica Neue"/>
            </a:endParaRPr>
          </a:p>
        </p:txBody>
      </p:sp>
    </p:spTree>
    <p:extLst>
      <p:ext uri="{BB962C8B-B14F-4D97-AF65-F5344CB8AC3E}">
        <p14:creationId xmlns:p14="http://schemas.microsoft.com/office/powerpoint/2010/main" val="1407256935"/>
      </p:ext>
    </p:extLst>
  </p:cSld>
  <p:clrMapOvr>
    <a:masterClrMapping/>
  </p:clrMapOvr>
  <p:transition/>
  <p:timing/>
</p:sld>
</file>

<file path=ppt/slides/slide21.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a:extLst>
            <a:ext uri="{FF2B5EF4-FFF2-40B4-BE49-F238E27FC236}">
              <a16:creationId xmlns:a16="http://schemas.microsoft.com/office/drawing/2014/main" id="{6995F649-7E29-77E7-E4E8-15E368F05F2C}"/>
            </a:ext>
          </a:extLst>
        </p:cNvPr>
        <p:cNvGrpSpPr/>
        <p:nvPr/>
      </p:nvGrpSpPr>
      <p:grpSpPr>
        <a:xfrm>
          <a:off x="0" y="0"/>
          <a:ext cx="0" cy="0"/>
        </a:xfrm>
      </p:grpSpPr>
      <p:sp>
        <p:nvSpPr>
          <p:cNvPr id="4" name="Text Placeholder 3">
            <a:extLst>
              <a:ext uri="{FF2B5EF4-FFF2-40B4-BE49-F238E27FC236}">
                <a16:creationId xmlns:a16="http://schemas.microsoft.com/office/drawing/2014/main" id="{72C85629-4DFA-7339-A720-8D5E356C5242}"/>
              </a:ext>
            </a:extLst>
          </p:cNvPr>
          <p:cNvSpPr>
            <a:spLocks noGrp="1"/>
          </p:cNvSpPr>
          <p:nvPr>
            <p:ph type="body" sz="quarter" idx="11"/>
          </p:nvPr>
        </p:nvSpPr>
        <p:spPr>
          <a:xfrm>
            <a:off x="1475118" y="4458672"/>
            <a:ext cx="9087628" cy="1010476"/>
          </a:xfrm>
        </p:spPr>
        <p:txBody>
          <a:bodyPr>
            <a:normAutofit/>
          </a:bodyPr>
          <a:lstStyle/>
          <a:p>
            <a:pPr algn="l"/>
            <a:r>
              <a:rPr lang="id-ID" sz="1800" b="0" i="0">
                <a:solidFill>
                  <a:srgbClr val="000000"/>
                </a:solidFill>
                <a:effectLst/>
                <a:latin typeface="Helvetica Neue"/>
              </a:rPr>
              <a:t>M</a:t>
            </a:r>
            <a:r>
              <a:rPr lang="en-ID" sz="1800" b="0" i="0" err="1">
                <a:solidFill>
                  <a:srgbClr val="000000"/>
                </a:solidFill>
                <a:effectLst/>
                <a:latin typeface="Helvetica Neue"/>
              </a:rPr>
              <a:t>odel Random Forest digunakan untuk memprediksi </a:t>
            </a:r>
            <a:r>
              <a:rPr lang="en-ID" sz="1800" b="1" i="0">
                <a:solidFill>
                  <a:srgbClr val="000000"/>
                </a:solidFill>
                <a:effectLst/>
                <a:latin typeface="Helvetica Neue"/>
              </a:rPr>
              <a:t>"Digital Interest" </a:t>
            </a:r>
            <a:r>
              <a:rPr lang="en-ID" sz="1800" b="0" i="0" err="1">
                <a:solidFill>
                  <a:srgbClr val="000000"/>
                </a:solidFill>
                <a:effectLst/>
                <a:latin typeface="Helvetica Neue"/>
              </a:rPr>
              <a:t>pengguna. Dengan set pelatihan dan pengujian yang ditentukan, model dilatih dan evaluasi kinerjanya melalui berbagai metrik.</a:t>
            </a:r>
          </a:p>
        </p:txBody>
      </p:sp>
      <p:sp>
        <p:nvSpPr>
          <p:cNvPr id="8" name="TextBox 7">
            <a:extLst>
              <a:ext uri="{FF2B5EF4-FFF2-40B4-BE49-F238E27FC236}">
                <a16:creationId xmlns:a16="http://schemas.microsoft.com/office/drawing/2014/main" id="{9F80557A-FCD1-6F84-9CFE-87CA3F50B875}"/>
              </a:ext>
            </a:extLst>
          </p:cNvPr>
          <p:cNvSpPr txBox="1"/>
          <p:nvPr/>
        </p:nvSpPr>
        <p:spPr>
          <a:xfrm>
            <a:off x="2616679" y="422595"/>
            <a:ext cx="6096000" cy="461665"/>
          </a:xfrm>
          <a:prstGeom prst="rect">
            <a:avLst/>
          </a:prstGeom>
          <a:noFill/>
        </p:spPr>
        <p:txBody>
          <a:bodyPr wrap="square">
            <a:spAutoFit/>
          </a:bodyPr>
          <a:lstStyle/>
          <a:p>
            <a:pPr algn="l"/>
            <a:r>
              <a:rPr lang="en-ID" sz="2400" b="1" i="0">
                <a:solidFill>
                  <a:srgbClr val="000000"/>
                </a:solidFill>
                <a:effectLst/>
                <a:latin typeface="Helvetica Neue"/>
              </a:rPr>
              <a:t>Model Prediksi dengan Random Forest</a:t>
            </a:r>
          </a:p>
        </p:txBody>
      </p:sp>
      <p:pic>
        <p:nvPicPr>
          <p:cNvPr id="3" name="Picture 2">
            <a:extLst>
              <a:ext uri="{FF2B5EF4-FFF2-40B4-BE49-F238E27FC236}">
                <a16:creationId xmlns:a16="http://schemas.microsoft.com/office/drawing/2014/main" id="{F416F6ED-2FFF-C4D2-844E-4D812BF230DC}"/>
              </a:ext>
            </a:extLst>
          </p:cNvPr>
          <p:cNvPicPr>
            <a:picLocks noChangeAspect="1"/>
          </p:cNvPicPr>
          <p:nvPr/>
        </p:nvPicPr>
        <p:blipFill>
          <a:blip r:embed="rId2"/>
          <a:stretch>
            <a:fillRect/>
          </a:stretch>
        </p:blipFill>
        <p:spPr>
          <a:xfrm>
            <a:off x="1958932" y="1388852"/>
            <a:ext cx="7616389" cy="2438740"/>
          </a:xfrm>
          <a:prstGeom prst="rect">
            <a:avLst/>
          </a:prstGeom>
        </p:spPr>
      </p:pic>
    </p:spTree>
    <p:extLst>
      <p:ext uri="{BB962C8B-B14F-4D97-AF65-F5344CB8AC3E}">
        <p14:creationId xmlns:p14="http://schemas.microsoft.com/office/powerpoint/2010/main" val="2430440323"/>
      </p:ext>
    </p:extLst>
  </p:cSld>
  <p:clrMapOvr>
    <a:masterClrMapping/>
  </p:clrMapOvr>
  <p:transition/>
  <p:timing/>
</p:sld>
</file>

<file path=ppt/slides/slide22.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a:extLst>
            <a:ext uri="{FF2B5EF4-FFF2-40B4-BE49-F238E27FC236}">
              <a16:creationId xmlns:a16="http://schemas.microsoft.com/office/drawing/2014/main" id="{A947141C-4B82-1C5E-0531-2003930E3B25}"/>
            </a:ext>
          </a:extLst>
        </p:cNvPr>
        <p:cNvGrpSpPr/>
        <p:nvPr/>
      </p:nvGrpSpPr>
      <p:grpSpPr>
        <a:xfrm>
          <a:off x="0" y="0"/>
          <a:ext cx="0" cy="0"/>
        </a:xfrm>
      </p:grpSpPr>
      <p:sp>
        <p:nvSpPr>
          <p:cNvPr id="4" name="Text Placeholder 3">
            <a:extLst>
              <a:ext uri="{FF2B5EF4-FFF2-40B4-BE49-F238E27FC236}">
                <a16:creationId xmlns:a16="http://schemas.microsoft.com/office/drawing/2014/main" id="{AEAEE0F1-B3B7-14E1-7F73-F31ECE6B59DA}"/>
              </a:ext>
            </a:extLst>
          </p:cNvPr>
          <p:cNvSpPr>
            <a:spLocks noGrp="1"/>
          </p:cNvSpPr>
          <p:nvPr>
            <p:ph type="body" sz="quarter" idx="11"/>
          </p:nvPr>
        </p:nvSpPr>
        <p:spPr>
          <a:xfrm>
            <a:off x="6096000" y="2861272"/>
            <a:ext cx="5832351" cy="3134085"/>
          </a:xfrm>
        </p:spPr>
        <p:txBody>
          <a:bodyPr>
            <a:normAutofit fontScale="85000" lnSpcReduction="10000"/>
          </a:bodyPr>
          <a:lstStyle/>
          <a:p>
            <a:pPr algn="l"/>
            <a:r>
              <a:rPr lang="en-ID" sz="1800" b="1" i="0" err="1">
                <a:solidFill>
                  <a:srgbClr val="000000"/>
                </a:solidFill>
                <a:effectLst/>
                <a:latin typeface="Helvetica Neue"/>
              </a:rPr>
              <a:t>Akurasi: 80%</a:t>
            </a:r>
            <a:r>
              <a:rPr lang="en-ID" sz="1800" b="0" i="0">
                <a:solidFill>
                  <a:srgbClr val="000000"/>
                </a:solidFill>
                <a:effectLst/>
                <a:latin typeface="Helvetica Neue"/>
              </a:rPr>
              <a:t>, menunjukkan tingkat keberhasilan model dalam memprediksi minat digital dengan benar. </a:t>
            </a:r>
            <a:endParaRPr lang="id-ID" sz="1800" b="0" i="0">
              <a:solidFill>
                <a:srgbClr val="000000"/>
              </a:solidFill>
              <a:effectLst/>
              <a:latin typeface="Helvetica Neue"/>
            </a:endParaRPr>
          </a:p>
          <a:p>
            <a:pPr algn="l"/>
            <a:endParaRPr lang="id-ID" sz="1800" b="0" i="0">
              <a:solidFill>
                <a:srgbClr val="000000"/>
              </a:solidFill>
              <a:effectLst/>
              <a:latin typeface="Helvetica Neue"/>
            </a:endParaRPr>
          </a:p>
          <a:p>
            <a:pPr algn="l"/>
            <a:r>
              <a:rPr lang="en-ID" sz="1800" b="0" i="0">
                <a:solidFill>
                  <a:srgbClr val="000000"/>
                </a:solidFill>
                <a:effectLst/>
                <a:latin typeface="Helvetica Neue"/>
              </a:rPr>
              <a:t>Precision, Recall,F1-Score: Nilai-nilai ini memberikan wawasan tentang keseimbangan antara keakuratan prediksi positif model (precision) dan kemampuannya untuk menemukan semua kasus positif yang sebenarnya (recall), dengan F1-Score yang memberikan rata-rata harmonik dari kedua metrik tersebut</a:t>
            </a:r>
            <a:endParaRPr lang="id-ID" sz="1800" b="0" i="0">
              <a:solidFill>
                <a:srgbClr val="000000"/>
              </a:solidFill>
              <a:effectLst/>
              <a:latin typeface="Helvetica Neue"/>
            </a:endParaRPr>
          </a:p>
          <a:p>
            <a:pPr algn="l"/>
            <a:endParaRPr lang="id-ID" sz="1800" b="0" i="0">
              <a:solidFill>
                <a:srgbClr val="000000"/>
              </a:solidFill>
              <a:effectLst/>
              <a:latin typeface="Helvetica Neue"/>
            </a:endParaRPr>
          </a:p>
          <a:p>
            <a:pPr algn="l"/>
            <a:r>
              <a:rPr lang="en-ID" sz="1800" b="0" i="0">
                <a:solidFill>
                  <a:srgbClr val="000000"/>
                </a:solidFill>
                <a:effectLst/>
                <a:latin typeface="Helvetica Neue"/>
              </a:rPr>
              <a:t>Confusion Matrix: Memberikan detail lebih lanjut tentang prediksi untuk setiap kategori "Digital Interest", menunjukkan bagaimana model melakukan prediksi dengan benar dan di mana kesalahan terjadi.</a:t>
            </a:r>
          </a:p>
        </p:txBody>
      </p:sp>
      <p:sp>
        <p:nvSpPr>
          <p:cNvPr id="8" name="TextBox 7">
            <a:extLst>
              <a:ext uri="{FF2B5EF4-FFF2-40B4-BE49-F238E27FC236}">
                <a16:creationId xmlns:a16="http://schemas.microsoft.com/office/drawing/2014/main" id="{BD529E62-81EB-FD9C-981C-939746A79418}"/>
              </a:ext>
            </a:extLst>
          </p:cNvPr>
          <p:cNvSpPr txBox="1"/>
          <p:nvPr/>
        </p:nvSpPr>
        <p:spPr>
          <a:xfrm>
            <a:off x="254479" y="139044"/>
            <a:ext cx="6096000" cy="461665"/>
          </a:xfrm>
          <a:prstGeom prst="rect">
            <a:avLst/>
          </a:prstGeom>
          <a:noFill/>
        </p:spPr>
        <p:txBody>
          <a:bodyPr wrap="square">
            <a:spAutoFit/>
          </a:bodyPr>
          <a:lstStyle/>
          <a:p>
            <a:pPr algn="l"/>
            <a:r>
              <a:rPr lang="en-ID" sz="2400" b="1" i="0">
                <a:solidFill>
                  <a:srgbClr val="000000"/>
                </a:solidFill>
                <a:effectLst/>
                <a:latin typeface="Helvetica Neue"/>
              </a:rPr>
              <a:t>Hasil dan Evaluasi Mode</a:t>
            </a:r>
          </a:p>
        </p:txBody>
      </p:sp>
      <p:pic>
        <p:nvPicPr>
          <p:cNvPr id="5" name="Picture 4">
            <a:extLst>
              <a:ext uri="{FF2B5EF4-FFF2-40B4-BE49-F238E27FC236}">
                <a16:creationId xmlns:a16="http://schemas.microsoft.com/office/drawing/2014/main" id="{35270107-9188-34F0-0A2E-6FDD59F502AA}"/>
              </a:ext>
            </a:extLst>
          </p:cNvPr>
          <p:cNvPicPr>
            <a:picLocks noChangeAspect="1"/>
          </p:cNvPicPr>
          <p:nvPr/>
        </p:nvPicPr>
        <p:blipFill>
          <a:blip r:embed="rId2"/>
          <a:stretch>
            <a:fillRect/>
          </a:stretch>
        </p:blipFill>
        <p:spPr>
          <a:xfrm>
            <a:off x="6142114" y="957310"/>
            <a:ext cx="2208578" cy="1869696"/>
          </a:xfrm>
          <a:prstGeom prst="rect">
            <a:avLst/>
          </a:prstGeom>
        </p:spPr>
      </p:pic>
      <p:pic>
        <p:nvPicPr>
          <p:cNvPr id="7" name="Picture 6">
            <a:extLst>
              <a:ext uri="{FF2B5EF4-FFF2-40B4-BE49-F238E27FC236}">
                <a16:creationId xmlns:a16="http://schemas.microsoft.com/office/drawing/2014/main" id="{BF3A54E6-1961-2A97-96FC-C5AD26369EF6}"/>
              </a:ext>
            </a:extLst>
          </p:cNvPr>
          <p:cNvPicPr>
            <a:picLocks noChangeAspect="1"/>
          </p:cNvPicPr>
          <p:nvPr/>
        </p:nvPicPr>
        <p:blipFill>
          <a:blip r:embed="rId3"/>
          <a:stretch>
            <a:fillRect/>
          </a:stretch>
        </p:blipFill>
        <p:spPr>
          <a:xfrm>
            <a:off x="254479" y="957310"/>
            <a:ext cx="5622446" cy="4943380"/>
          </a:xfrm>
          <a:prstGeom prst="rect">
            <a:avLst/>
          </a:prstGeom>
        </p:spPr>
      </p:pic>
    </p:spTree>
    <p:extLst>
      <p:ext uri="{BB962C8B-B14F-4D97-AF65-F5344CB8AC3E}">
        <p14:creationId xmlns:p14="http://schemas.microsoft.com/office/powerpoint/2010/main" val="3949441352"/>
      </p:ext>
    </p:extLst>
  </p:cSld>
  <p:clrMapOvr>
    <a:masterClrMapping/>
  </p:clrMapOvr>
  <p:transition/>
  <p:timing/>
</p:sld>
</file>

<file path=ppt/slides/slide23.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a:extLst>
            <a:ext uri="{FF2B5EF4-FFF2-40B4-BE49-F238E27FC236}">
              <a16:creationId xmlns:a16="http://schemas.microsoft.com/office/drawing/2014/main" id="{D5BB7646-9BE9-35F2-5905-573380C7DEA1}"/>
            </a:ext>
          </a:extLst>
        </p:cNvPr>
        <p:cNvGrpSpPr/>
        <p:nvPr/>
      </p:nvGrpSpPr>
      <p:grpSpPr>
        <a:xfrm>
          <a:off x="0" y="0"/>
          <a:ext cx="0" cy="0"/>
        </a:xfrm>
      </p:grpSpPr>
      <p:sp>
        <p:nvSpPr>
          <p:cNvPr id="2" name="Title 1">
            <a:extLst>
              <a:ext uri="{FF2B5EF4-FFF2-40B4-BE49-F238E27FC236}">
                <a16:creationId xmlns:a16="http://schemas.microsoft.com/office/drawing/2014/main" id="{7A0D6174-7A0C-6EFB-2F08-D8738C3E7AF1}"/>
              </a:ext>
            </a:extLst>
          </p:cNvPr>
          <p:cNvSpPr>
            <a:spLocks noGrp="1"/>
          </p:cNvSpPr>
          <p:nvPr>
            <p:ph type="title"/>
          </p:nvPr>
        </p:nvSpPr>
        <p:spPr>
          <a:xfrm>
            <a:off x="320344" y="272102"/>
            <a:ext cx="5775656" cy="1090871"/>
          </a:xfrm>
        </p:spPr>
        <p:txBody>
          <a:bodyPr/>
          <a:lstStyle/>
          <a:p>
            <a:pPr algn="l"/>
            <a:r>
              <a:rPr lang="en-ID" b="1" i="0" u="sng">
                <a:solidFill>
                  <a:srgbClr val="000000"/>
                </a:solidFill>
                <a:effectLst/>
                <a:latin typeface="Helvetica Neue"/>
              </a:rPr>
              <a:t>Kesimpulan</a:t>
            </a:r>
          </a:p>
        </p:txBody>
      </p:sp>
      <p:sp>
        <p:nvSpPr>
          <p:cNvPr id="3" name="Text Placeholder 2">
            <a:extLst>
              <a:ext uri="{FF2B5EF4-FFF2-40B4-BE49-F238E27FC236}">
                <a16:creationId xmlns:a16="http://schemas.microsoft.com/office/drawing/2014/main" id="{5D2BF4A0-9118-1541-3906-C05E83C402B2}"/>
              </a:ext>
            </a:extLst>
          </p:cNvPr>
          <p:cNvSpPr>
            <a:spLocks noGrp="1"/>
          </p:cNvSpPr>
          <p:nvPr>
            <p:ph type="body" sz="quarter" idx="13"/>
          </p:nvPr>
        </p:nvSpPr>
        <p:spPr>
          <a:xfrm>
            <a:off x="247305" y="1381209"/>
            <a:ext cx="6239946" cy="3044142"/>
          </a:xfrm>
        </p:spPr>
        <p:txBody>
          <a:bodyPr>
            <a:normAutofit/>
          </a:bodyPr>
          <a:lstStyle/>
          <a:p>
            <a:pPr algn="l"/>
            <a:r>
              <a:rPr lang="en-ID" sz="1400" b="0" i="0" err="1">
                <a:solidFill>
                  <a:srgbClr val="000000"/>
                </a:solidFill>
                <a:effectLst/>
                <a:latin typeface="Helvetica Neue"/>
              </a:rPr>
              <a:t>Penggunaan </a:t>
            </a:r>
            <a:r>
              <a:rPr lang="en-ID" sz="1400" b="1" i="0">
                <a:solidFill>
                  <a:srgbClr val="000000"/>
                </a:solidFill>
                <a:effectLst/>
                <a:latin typeface="Helvetica Neue"/>
              </a:rPr>
              <a:t>K-Means</a:t>
            </a:r>
            <a:r>
              <a:rPr lang="en-ID" sz="1400" b="0" i="0">
                <a:solidFill>
                  <a:srgbClr val="000000"/>
                </a:solidFill>
                <a:effectLst/>
                <a:latin typeface="Helvetica Neue"/>
              </a:rPr>
              <a:t> untuk segmentasi dan </a:t>
            </a:r>
            <a:r>
              <a:rPr lang="en-ID" sz="1400" b="1" i="0">
                <a:solidFill>
                  <a:srgbClr val="000000"/>
                </a:solidFill>
                <a:effectLst/>
                <a:latin typeface="Helvetica Neue"/>
              </a:rPr>
              <a:t>Random Forest</a:t>
            </a:r>
            <a:r>
              <a:rPr lang="en-ID" sz="1400" b="0" i="0">
                <a:solidFill>
                  <a:srgbClr val="000000"/>
                </a:solidFill>
                <a:effectLst/>
                <a:latin typeface="Helvetica Neue"/>
              </a:rPr>
              <a:t> untuk klasifikasi dalam percobaan ini berhasil mencapai hasil yang mengesankan dengan akurasi yang tinggi. Walaupun ada ruang untuk peningkatan, khususnya dalam meningkatkan presisi dan recall untuk beberapa kategori minat, pendekatan ini menunjukkan potensi yang kuat dalam memprediksi </a:t>
            </a:r>
            <a:r>
              <a:rPr lang="en-ID" sz="1400" b="1" i="0">
                <a:solidFill>
                  <a:srgbClr val="000000"/>
                </a:solidFill>
                <a:effectLst/>
                <a:latin typeface="Helvetica Neue"/>
              </a:rPr>
              <a:t>"Digital Interest" </a:t>
            </a:r>
            <a:r>
              <a:rPr lang="en-ID" sz="1400" b="0" i="0" err="1">
                <a:solidFill>
                  <a:srgbClr val="000000"/>
                </a:solidFill>
                <a:effectLst/>
                <a:latin typeface="Helvetica Neue"/>
              </a:rPr>
              <a:t>pengguna berdasarkan data yang tersedia. Ini membuka peluang untuk pengembangan lebih lanjut dan optimisasi model dalam aplikasi nyata.</a:t>
            </a:r>
            <a:endParaRPr lang="id-ID" sz="1400" b="0" i="0">
              <a:solidFill>
                <a:srgbClr val="000000"/>
              </a:solidFill>
              <a:effectLst/>
              <a:latin typeface="Helvetica Neue"/>
            </a:endParaRPr>
          </a:p>
          <a:p>
            <a:pPr algn="l"/>
            <a:endParaRPr lang="en-ID" sz="1400" b="0" i="0">
              <a:solidFill>
                <a:srgbClr val="000000"/>
              </a:solidFill>
              <a:effectLst/>
              <a:latin typeface="Helvetica Neue"/>
            </a:endParaRPr>
          </a:p>
        </p:txBody>
      </p:sp>
      <p:sp>
        <p:nvSpPr>
          <p:cNvPr id="5" name="TextBox 4">
            <a:extLst>
              <a:ext uri="{FF2B5EF4-FFF2-40B4-BE49-F238E27FC236}">
                <a16:creationId xmlns:a16="http://schemas.microsoft.com/office/drawing/2014/main" id="{3005FC48-6A63-5F46-F970-F1C4F9DBD378}"/>
              </a:ext>
            </a:extLst>
          </p:cNvPr>
          <p:cNvSpPr txBox="1"/>
          <p:nvPr/>
        </p:nvSpPr>
        <p:spPr>
          <a:xfrm>
            <a:off x="250281" y="4302522"/>
            <a:ext cx="5406606" cy="1015663"/>
          </a:xfrm>
          <a:prstGeom prst="rect">
            <a:avLst/>
          </a:prstGeom>
          <a:noFill/>
        </p:spPr>
        <p:txBody>
          <a:bodyPr wrap="square">
            <a:spAutoFit/>
          </a:bodyPr>
          <a:lstStyle/>
          <a:p>
            <a:pPr algn="just"/>
            <a:r>
              <a:rPr lang="en-ID" sz="1200" b="1" i="0" err="1">
                <a:solidFill>
                  <a:srgbClr val="000000"/>
                </a:solidFill>
                <a:effectLst/>
                <a:latin typeface="Helvetica Neue"/>
              </a:rPr>
              <a:t>Catatan</a:t>
            </a:r>
            <a:r>
              <a:rPr lang="en-ID" sz="1200" b="0" i="0">
                <a:solidFill>
                  <a:srgbClr val="000000"/>
                </a:solidFill>
                <a:effectLst/>
                <a:latin typeface="Helvetica Neue"/>
              </a:rPr>
              <a:t>: Perlu dipertimbangkan juga untuk memilih metode segmentasi atau clustering lain jika distribusi persebaran data tidak terlalu baik dan tidak dapat ditemukan nilai n_cluster yang sempurna, namun karena data ini merupakan data dummy yang dibuat dengan metode randomizer, untuk sejauh ini langkah-langkah yang telah dilakukan sudah dirasa cukup.</a:t>
            </a:r>
            <a:endParaRPr lang="en-ID" sz="1200"/>
          </a:p>
        </p:txBody>
      </p:sp>
    </p:spTree>
    <p:extLst>
      <p:ext uri="{BB962C8B-B14F-4D97-AF65-F5344CB8AC3E}">
        <p14:creationId xmlns:p14="http://schemas.microsoft.com/office/powerpoint/2010/main" val="123645439"/>
      </p:ext>
    </p:extLst>
  </p:cSld>
  <p:clrMapOvr>
    <a:masterClrMapping/>
  </p:clrMapOvr>
  <p:transition/>
  <p:timing/>
</p:sld>
</file>

<file path=ppt/slides/slide24.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a:extLst>
            <a:ext uri="{FF2B5EF4-FFF2-40B4-BE49-F238E27FC236}">
              <a16:creationId xmlns:a16="http://schemas.microsoft.com/office/drawing/2014/main" id="{E1CDE964-E9F8-FC26-5480-F95FC05395F4}"/>
            </a:ext>
          </a:extLst>
        </p:cNvPr>
        <p:cNvGrpSpPr/>
        <p:nvPr/>
      </p:nvGrpSpPr>
      <p:grpSpPr>
        <a:xfrm>
          <a:off x="0" y="0"/>
          <a:ext cx="0" cy="0"/>
        </a:xfrm>
      </p:grpSpPr>
      <p:sp>
        <p:nvSpPr>
          <p:cNvPr id="2" name="Title 1">
            <a:extLst>
              <a:ext uri="{FF2B5EF4-FFF2-40B4-BE49-F238E27FC236}">
                <a16:creationId xmlns:a16="http://schemas.microsoft.com/office/drawing/2014/main" id="{57A22ADE-D53B-20C9-2CDF-0307848D85AF}"/>
              </a:ext>
            </a:extLst>
          </p:cNvPr>
          <p:cNvSpPr>
            <a:spLocks noGrp="1"/>
          </p:cNvSpPr>
          <p:nvPr>
            <p:ph type="title"/>
          </p:nvPr>
        </p:nvSpPr>
        <p:spPr>
          <a:xfrm>
            <a:off x="1049375" y="1462548"/>
            <a:ext cx="5775656" cy="952848"/>
          </a:xfrm>
        </p:spPr>
        <p:txBody>
          <a:bodyPr>
            <a:normAutofit/>
          </a:bodyPr>
          <a:lstStyle/>
          <a:p>
            <a:r>
              <a:rPr lang="en-US" sz="5400">
                <a:solidFill>
                  <a:schemeClr val="accent5">
                    <a:lumMod val="60000"/>
                    <a:lumOff val="40000"/>
                  </a:schemeClr>
                </a:solidFill>
              </a:rPr>
              <a:t>Thank</a:t>
            </a:r>
            <a:r>
              <a:rPr lang="en-US" sz="5400"/>
              <a:t> </a:t>
            </a:r>
            <a:r>
              <a:rPr lang="en-US" sz="5400">
                <a:solidFill>
                  <a:schemeClr val="accent5">
                    <a:lumMod val="60000"/>
                    <a:lumOff val="40000"/>
                  </a:schemeClr>
                </a:solidFill>
              </a:rPr>
              <a:t>you</a:t>
            </a:r>
            <a:r>
              <a:rPr lang="en-US" sz="5400"/>
              <a:t> </a:t>
            </a:r>
          </a:p>
        </p:txBody>
      </p:sp>
      <p:sp>
        <p:nvSpPr>
          <p:cNvPr id="6" name="Title 1">
            <a:extLst>
              <a:ext uri="{FF2B5EF4-FFF2-40B4-BE49-F238E27FC236}">
                <a16:creationId xmlns:a16="http://schemas.microsoft.com/office/drawing/2014/main" id="{0B1E8EA8-7EDA-2496-816B-A9B0A3E24ACC}"/>
              </a:ext>
            </a:extLst>
          </p:cNvPr>
          <p:cNvSpPr txBox="1"/>
          <p:nvPr/>
        </p:nvSpPr>
        <p:spPr>
          <a:xfrm>
            <a:off x="1144266" y="1593917"/>
            <a:ext cx="5775656" cy="95284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cap="all" baseline="0">
                <a:solidFill>
                  <a:schemeClr val="tx1"/>
                </a:solidFill>
                <a:latin typeface="+mj-lt"/>
                <a:ea typeface="+mj-ea"/>
                <a:cs typeface="+mj-cs"/>
              </a:defRPr>
            </a:lvl1pPr>
          </a:lstStyle>
          <a:p>
            <a:r>
              <a:rPr lang="en-US" sz="5400">
                <a:solidFill>
                  <a:schemeClr val="bg2">
                    <a:lumMod val="90000"/>
                  </a:schemeClr>
                </a:solidFill>
              </a:rPr>
              <a:t>Thank you </a:t>
            </a:r>
          </a:p>
        </p:txBody>
      </p:sp>
      <p:sp>
        <p:nvSpPr>
          <p:cNvPr id="7" name="Title 1">
            <a:extLst>
              <a:ext uri="{FF2B5EF4-FFF2-40B4-BE49-F238E27FC236}">
                <a16:creationId xmlns:a16="http://schemas.microsoft.com/office/drawing/2014/main" id="{5153D1FB-7C92-D463-43C2-9919C1FF4F34}"/>
              </a:ext>
            </a:extLst>
          </p:cNvPr>
          <p:cNvSpPr txBox="1"/>
          <p:nvPr/>
        </p:nvSpPr>
        <p:spPr>
          <a:xfrm>
            <a:off x="1239157" y="1725286"/>
            <a:ext cx="5775656" cy="95284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cap="all" baseline="0">
                <a:solidFill>
                  <a:schemeClr val="tx1"/>
                </a:solidFill>
                <a:latin typeface="+mj-lt"/>
                <a:ea typeface="+mj-ea"/>
                <a:cs typeface="+mj-cs"/>
              </a:defRPr>
            </a:lvl1pPr>
          </a:lstStyle>
          <a:p>
            <a:r>
              <a:rPr lang="en-US" sz="5400"/>
              <a:t>Thank you </a:t>
            </a:r>
          </a:p>
        </p:txBody>
      </p:sp>
    </p:spTree>
    <p:extLst>
      <p:ext uri="{BB962C8B-B14F-4D97-AF65-F5344CB8AC3E}">
        <p14:creationId xmlns:p14="http://schemas.microsoft.com/office/powerpoint/2010/main" val="2819666797"/>
      </p:ext>
    </p:extLst>
  </p:cSld>
  <p:clrMapOvr>
    <a:masterClrMapping/>
  </p:clrMapOvr>
  <p:transition/>
  <p:timing/>
</p:sld>
</file>

<file path=ppt/slides/slide3.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4" name="Title 2">
            <a:extLst>
              <a:ext uri="{FF2B5EF4-FFF2-40B4-BE49-F238E27FC236}">
                <a16:creationId xmlns:a16="http://schemas.microsoft.com/office/drawing/2014/main" id="{EEDB951E-9345-E7F4-CCB0-41117955E649}"/>
              </a:ext>
            </a:extLst>
          </p:cNvPr>
          <p:cNvSpPr txBox="1"/>
          <p:nvPr/>
        </p:nvSpPr>
        <p:spPr>
          <a:xfrm>
            <a:off x="3935135" y="65804"/>
            <a:ext cx="7729267" cy="232371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cap="all" baseline="0">
                <a:solidFill>
                  <a:schemeClr val="tx1"/>
                </a:solidFill>
                <a:latin typeface="+mj-lt"/>
                <a:ea typeface="+mj-ea"/>
                <a:cs typeface="+mj-cs"/>
              </a:defRPr>
            </a:lvl1pPr>
          </a:lstStyle>
          <a:p>
            <a:r>
              <a:rPr lang="id-ID"/>
              <a:t>Segmentasi pengguna dan prediksi “digital interest”</a:t>
            </a:r>
            <a:endParaRPr lang="en-US"/>
          </a:p>
        </p:txBody>
      </p:sp>
      <p:sp>
        <p:nvSpPr>
          <p:cNvPr id="8" name="Text Placeholder 7">
            <a:extLst>
              <a:ext uri="{FF2B5EF4-FFF2-40B4-BE49-F238E27FC236}">
                <a16:creationId xmlns:a16="http://schemas.microsoft.com/office/drawing/2014/main" id="{46B74BCB-445B-4B42-4F1B-F3292D7CF80B}"/>
              </a:ext>
            </a:extLst>
          </p:cNvPr>
          <p:cNvSpPr>
            <a:spLocks noGrp="1"/>
          </p:cNvSpPr>
          <p:nvPr>
            <p:ph type="body" sz="quarter" idx="13"/>
          </p:nvPr>
        </p:nvSpPr>
        <p:spPr>
          <a:xfrm>
            <a:off x="4801355" y="2650458"/>
            <a:ext cx="7390645" cy="2197590"/>
          </a:xfrm>
        </p:spPr>
        <p:txBody>
          <a:bodyPr/>
          <a:lstStyle/>
          <a:p>
            <a:r>
              <a:rPr lang="id-ID"/>
              <a:t>Menggunakan </a:t>
            </a:r>
            <a:r>
              <a:rPr lang="id-ID" b="1"/>
              <a:t>K-Means Clusterring </a:t>
            </a:r>
          </a:p>
          <a:p>
            <a:r>
              <a:rPr lang="id-ID"/>
              <a:t>dan </a:t>
            </a:r>
            <a:r>
              <a:rPr lang="id-ID" b="1"/>
              <a:t>Random Forest Classifier</a:t>
            </a:r>
            <a:endParaRPr lang="en-ID" b="1"/>
          </a:p>
        </p:txBody>
      </p:sp>
    </p:spTree>
    <p:extLst>
      <p:ext uri="{BB962C8B-B14F-4D97-AF65-F5344CB8AC3E}">
        <p14:creationId xmlns:p14="http://schemas.microsoft.com/office/powerpoint/2010/main" val="4043390973"/>
      </p:ext>
    </p:extLst>
  </p:cSld>
  <p:clrMapOvr>
    <a:masterClrMapping/>
  </p:clrMapOvr>
  <p:transition/>
  <p:timing/>
</p:sld>
</file>

<file path=ppt/slides/slide4.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Title 1">
            <a:extLst>
              <a:ext uri="{FF2B5EF4-FFF2-40B4-BE49-F238E27FC236}">
                <a16:creationId xmlns:a16="http://schemas.microsoft.com/office/drawing/2014/main" id="{EA5BA0C7-4B10-03D7-2211-750D1F9E5A8A}"/>
              </a:ext>
            </a:extLst>
          </p:cNvPr>
          <p:cNvSpPr>
            <a:spLocks noGrp="1"/>
          </p:cNvSpPr>
          <p:nvPr>
            <p:ph type="title"/>
          </p:nvPr>
        </p:nvSpPr>
        <p:spPr>
          <a:xfrm>
            <a:off x="181155" y="0"/>
            <a:ext cx="5538158" cy="1492370"/>
          </a:xfrm>
        </p:spPr>
        <p:txBody>
          <a:bodyPr>
            <a:normAutofit/>
          </a:bodyPr>
          <a:lstStyle/>
          <a:p>
            <a:r>
              <a:rPr lang="id-ID"/>
              <a:t>Objective statements</a:t>
            </a:r>
            <a:endParaRPr lang="en-US"/>
          </a:p>
        </p:txBody>
      </p:sp>
      <p:pic>
        <p:nvPicPr>
          <p:cNvPr id="6" name="Picture Placeholder 5" descr="A person standing next to a large cellphone&#10;&#10;Description automatically generated">
            <a:extLst>
              <a:ext uri="{FF2B5EF4-FFF2-40B4-BE49-F238E27FC236}">
                <a16:creationId xmlns:a16="http://schemas.microsoft.com/office/drawing/2014/main" id="{D969720C-22AF-603F-7592-1BF0A47F7EC0}"/>
              </a:ext>
            </a:extLst>
          </p:cNvPr>
          <p:cNvPicPr>
            <a:picLocks noGrp="1" noChangeAspect="1"/>
          </p:cNvPicPr>
          <p:nvPr>
            <p:ph type="pic" sz="quarter" idx="10"/>
          </p:nvPr>
        </p:nvPicPr>
        <p:blipFill>
          <a:blip r:embed="rId2"/>
          <a:srcRect t="1941" b="1941"/>
          <a:stretch>
            <a:fillRect/>
          </a:stretch>
        </p:blipFill>
        <p:spPr>
          <a:xfrm>
            <a:off x="7625969" y="-9144"/>
            <a:ext cx="4581525" cy="6616978"/>
          </a:xfrm>
        </p:spPr>
      </p:pic>
      <p:sp>
        <p:nvSpPr>
          <p:cNvPr id="8" name="TextBox 7">
            <a:extLst>
              <a:ext uri="{FF2B5EF4-FFF2-40B4-BE49-F238E27FC236}">
                <a16:creationId xmlns:a16="http://schemas.microsoft.com/office/drawing/2014/main" id="{C98BF169-8246-9660-B083-915AA61AF9F6}"/>
              </a:ext>
            </a:extLst>
          </p:cNvPr>
          <p:cNvSpPr txBox="1"/>
          <p:nvPr/>
        </p:nvSpPr>
        <p:spPr>
          <a:xfrm>
            <a:off x="479513" y="2228671"/>
            <a:ext cx="6611400" cy="2031325"/>
          </a:xfrm>
          <a:prstGeom prst="rect">
            <a:avLst/>
          </a:prstGeom>
          <a:noFill/>
        </p:spPr>
        <p:txBody>
          <a:bodyPr wrap="square">
            <a:spAutoFit/>
          </a:bodyPr>
          <a:lstStyle/>
          <a:p>
            <a:pPr algn="just">
              <a:buFont typeface="+mj-lt"/>
              <a:buAutoNum type="arabicPeriod"/>
            </a:pPr>
            <a:r>
              <a:rPr lang="en-ID" b="0" i="0" err="1">
                <a:solidFill>
                  <a:srgbClr val="000000"/>
                </a:solidFill>
                <a:effectLst/>
                <a:latin typeface="Helvetica Neue"/>
              </a:rPr>
              <a:t>Bagaimana Distribusi Login per Hari dalam Seminggu?</a:t>
            </a:r>
            <a:endParaRPr lang="id-ID" b="0" i="0">
              <a:solidFill>
                <a:srgbClr val="000000"/>
              </a:solidFill>
              <a:effectLst/>
              <a:latin typeface="Helvetica Neue"/>
            </a:endParaRPr>
          </a:p>
          <a:p>
            <a:pPr algn="just">
              <a:buFont typeface="+mj-lt"/>
              <a:buAutoNum type="arabicPeriod"/>
            </a:pPr>
            <a:endParaRPr lang="en-ID" b="0" i="0">
              <a:solidFill>
                <a:srgbClr val="000000"/>
              </a:solidFill>
              <a:effectLst/>
              <a:latin typeface="Helvetica Neue"/>
            </a:endParaRPr>
          </a:p>
          <a:p>
            <a:pPr algn="just">
              <a:buFont typeface="+mj-lt"/>
              <a:buAutoNum type="arabicPeriod"/>
            </a:pPr>
            <a:r>
              <a:rPr lang="en-ID" b="0" i="0" err="1">
                <a:solidFill>
                  <a:srgbClr val="000000"/>
                </a:solidFill>
                <a:effectLst/>
                <a:latin typeface="Helvetica Neue"/>
              </a:rPr>
              <a:t>Bagaimana Frekuensi Login Berdasarkan Tanggal?</a:t>
            </a:r>
            <a:endParaRPr lang="id-ID" b="0" i="0">
              <a:solidFill>
                <a:srgbClr val="000000"/>
              </a:solidFill>
              <a:effectLst/>
              <a:latin typeface="Helvetica Neue"/>
            </a:endParaRPr>
          </a:p>
          <a:p>
            <a:pPr algn="just">
              <a:buFont typeface="+mj-lt"/>
              <a:buAutoNum type="arabicPeriod"/>
            </a:pPr>
            <a:endParaRPr lang="en-ID" b="0" i="0">
              <a:solidFill>
                <a:srgbClr val="000000"/>
              </a:solidFill>
              <a:effectLst/>
              <a:latin typeface="Helvetica Neue"/>
            </a:endParaRPr>
          </a:p>
          <a:p>
            <a:pPr algn="just">
              <a:buFont typeface="+mj-lt"/>
              <a:buAutoNum type="arabicPeriod"/>
            </a:pPr>
            <a:r>
              <a:rPr lang="en-ID" b="0" i="0" err="1">
                <a:solidFill>
                  <a:srgbClr val="000000"/>
                </a:solidFill>
                <a:effectLst/>
                <a:latin typeface="Helvetica Neue"/>
              </a:rPr>
              <a:t>Bagaimana Hubungan Antara Usia dan Minat Digital?</a:t>
            </a:r>
            <a:endParaRPr lang="id-ID" b="0" i="0">
              <a:solidFill>
                <a:srgbClr val="000000"/>
              </a:solidFill>
              <a:effectLst/>
              <a:latin typeface="Helvetica Neue"/>
            </a:endParaRPr>
          </a:p>
          <a:p>
            <a:pPr algn="just">
              <a:buFont typeface="+mj-lt"/>
              <a:buAutoNum type="arabicPeriod"/>
            </a:pPr>
            <a:endParaRPr lang="en-ID" b="0" i="0">
              <a:solidFill>
                <a:srgbClr val="000000"/>
              </a:solidFill>
              <a:effectLst/>
              <a:latin typeface="Helvetica Neue"/>
            </a:endParaRPr>
          </a:p>
          <a:p>
            <a:pPr algn="just">
              <a:buFont typeface="+mj-lt"/>
              <a:buAutoNum type="arabicPeriod"/>
            </a:pPr>
            <a:r>
              <a:rPr lang="en-ID" b="0" i="0" err="1">
                <a:solidFill>
                  <a:srgbClr val="000000"/>
                </a:solidFill>
                <a:effectLst/>
                <a:latin typeface="Helvetica Neue"/>
              </a:rPr>
              <a:t>Bagaimana Hubungan Antara Merk HP dan Minat Digital?</a:t>
            </a:r>
          </a:p>
        </p:txBody>
      </p:sp>
    </p:spTree>
    <p:extLst>
      <p:ext uri="{BB962C8B-B14F-4D97-AF65-F5344CB8AC3E}">
        <p14:creationId xmlns:p14="http://schemas.microsoft.com/office/powerpoint/2010/main" val="3786907341"/>
      </p:ext>
    </p:extLst>
  </p:cSld>
  <p:clrMapOvr>
    <a:masterClrMapping/>
  </p:clrMapOvr>
  <p:transition/>
  <p:timing/>
</p:sld>
</file>

<file path=ppt/slides/slide5.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Title 1">
            <a:extLst>
              <a:ext uri="{FF2B5EF4-FFF2-40B4-BE49-F238E27FC236}">
                <a16:creationId xmlns:a16="http://schemas.microsoft.com/office/drawing/2014/main" id="{94C9DDD8-3394-6FB2-960C-451DEBD7F640}"/>
              </a:ext>
            </a:extLst>
          </p:cNvPr>
          <p:cNvSpPr>
            <a:spLocks noGrp="1"/>
          </p:cNvSpPr>
          <p:nvPr>
            <p:ph type="title"/>
          </p:nvPr>
        </p:nvSpPr>
        <p:spPr>
          <a:xfrm>
            <a:off x="5604294" y="336429"/>
            <a:ext cx="5864352" cy="821695"/>
          </a:xfrm>
        </p:spPr>
        <p:txBody>
          <a:bodyPr>
            <a:normAutofit fontScale="90000"/>
          </a:bodyPr>
          <a:lstStyle/>
          <a:p>
            <a:r>
              <a:rPr lang="id-ID"/>
              <a:t>Data understanding</a:t>
            </a:r>
            <a:endParaRPr lang="en-ZA"/>
          </a:p>
        </p:txBody>
      </p:sp>
      <p:pic>
        <p:nvPicPr>
          <p:cNvPr id="12" name="Picture Placeholder 11" descr="A person in a yellow shirt">
            <a:extLst>
              <a:ext uri="{FF2B5EF4-FFF2-40B4-BE49-F238E27FC236}">
                <a16:creationId xmlns:a16="http://schemas.microsoft.com/office/drawing/2014/main" id="{BC85F8C0-B84C-01D2-4208-5596D725B2B0}"/>
              </a:ext>
            </a:extLst>
          </p:cNvPr>
          <p:cNvPicPr>
            <a:picLocks noGrp="1" noChangeAspect="1"/>
          </p:cNvPicPr>
          <p:nvPr>
            <p:ph type="pic" sz="quarter" idx="10"/>
          </p:nvPr>
        </p:nvPicPr>
        <p:blipFill>
          <a:blip r:embed="rId2"/>
          <a:srcRect l="33" r="33"/>
          <a:stretch>
            <a:fillRect/>
          </a:stretch>
        </p:blipFill>
        <p:spPr>
          <a:xfrm>
            <a:off x="0" y="0"/>
            <a:ext cx="4581525" cy="6602413"/>
          </a:xfrm>
        </p:spPr>
      </p:pic>
      <p:sp>
        <p:nvSpPr>
          <p:cNvPr id="4" name="Text Placeholder 3">
            <a:extLst>
              <a:ext uri="{FF2B5EF4-FFF2-40B4-BE49-F238E27FC236}">
                <a16:creationId xmlns:a16="http://schemas.microsoft.com/office/drawing/2014/main" id="{51D6AA66-EC20-FCAE-04B0-6BEB18463C2D}"/>
              </a:ext>
            </a:extLst>
          </p:cNvPr>
          <p:cNvSpPr>
            <a:spLocks noGrp="1"/>
          </p:cNvSpPr>
          <p:nvPr>
            <p:ph type="body" sz="quarter" idx="11"/>
          </p:nvPr>
        </p:nvSpPr>
        <p:spPr>
          <a:xfrm>
            <a:off x="5319622" y="1988101"/>
            <a:ext cx="6377797" cy="2765054"/>
          </a:xfrm>
        </p:spPr>
        <p:txBody>
          <a:bodyPr>
            <a:normAutofit/>
          </a:bodyPr>
          <a:lstStyle/>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2800" b="0" i="0" u="none" strike="noStrike" cap="none" normalizeH="0" baseline="0">
                <a:ln>
                  <a:noFill/>
                </a:ln>
                <a:solidFill>
                  <a:srgbClr val="000000"/>
                </a:solidFill>
                <a:effectLst/>
                <a:latin typeface="Helvetica Neue"/>
              </a:rPr>
              <a:t>Data merupakan data dummy yang telah dibuat dan di save kedalam format csv dengan nama </a:t>
            </a:r>
            <a:r>
              <a:rPr kumimoji="0" lang="id-ID" altLang="en-US" sz="2800" b="0" i="0" u="none" strike="noStrike" cap="none" normalizeH="0" baseline="0">
                <a:ln>
                  <a:noFill/>
                </a:ln>
                <a:solidFill>
                  <a:srgbClr val="000000"/>
                </a:solidFill>
                <a:effectLst/>
                <a:latin typeface="Helvetica Neue"/>
              </a:rPr>
              <a:t>file :</a:t>
            </a:r>
          </a:p>
          <a:p>
            <a:pPr marL="0" marR="0" lvl="0" indent="0" algn="just" defTabSz="914400" rtl="0" eaLnBrk="0" fontAlgn="base" latinLnBrk="0" hangingPunct="0">
              <a:lnSpc>
                <a:spcPct val="100000"/>
              </a:lnSpc>
              <a:spcBef>
                <a:spcPct val="0"/>
              </a:spcBef>
              <a:spcAft>
                <a:spcPct val="0"/>
              </a:spcAft>
              <a:buClrTx/>
              <a:buSzTx/>
              <a:buFontTx/>
              <a:buNone/>
            </a:pPr>
            <a:endParaRPr kumimoji="0" lang="id-ID" altLang="en-US" sz="28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28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higo_sample_dataset.csv</a:t>
            </a:r>
            <a:r>
              <a:rPr kumimoji="0" lang="en-US" altLang="en-US" sz="2000" b="0" i="0" u="none" strike="noStrike" cap="none" normalizeH="0" baseline="0">
                <a:ln>
                  <a:noFill/>
                </a:ln>
                <a:solidFill>
                  <a:schemeClr val="tx1"/>
                </a:solidFill>
                <a:effectLst/>
              </a:rPr>
              <a:t> </a:t>
            </a:r>
            <a:endParaRPr kumimoji="0" lang="en-US" altLang="en-US" sz="54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90816519"/>
      </p:ext>
    </p:extLst>
  </p:cSld>
  <p:clrMapOvr>
    <a:masterClrMapping/>
  </p:clrMapOvr>
  <p:transition/>
  <p:timing/>
</p:sld>
</file>

<file path=ppt/slides/slide6.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a:extLst>
            <a:ext uri="{FF2B5EF4-FFF2-40B4-BE49-F238E27FC236}">
              <a16:creationId xmlns:a16="http://schemas.microsoft.com/office/drawing/2014/main" id="{D04F061C-5F12-B8F6-2C32-C9A65C9E2730}"/>
            </a:ext>
          </a:extLst>
        </p:cNvPr>
        <p:cNvGrpSpPr/>
        <p:nvPr/>
      </p:nvGrpSpPr>
      <p:grpSpPr>
        <a:xfrm>
          <a:off x="0" y="0"/>
          <a:ext cx="0" cy="0"/>
        </a:xfrm>
      </p:grpSpPr>
      <p:sp>
        <p:nvSpPr>
          <p:cNvPr id="2" name="Title 1">
            <a:extLst>
              <a:ext uri="{FF2B5EF4-FFF2-40B4-BE49-F238E27FC236}">
                <a16:creationId xmlns:a16="http://schemas.microsoft.com/office/drawing/2014/main" id="{FD53C0BC-F9BB-A0E7-C9EE-5F0A99DAFB2C}"/>
              </a:ext>
            </a:extLst>
          </p:cNvPr>
          <p:cNvSpPr>
            <a:spLocks noGrp="1"/>
          </p:cNvSpPr>
          <p:nvPr>
            <p:ph type="title"/>
          </p:nvPr>
        </p:nvSpPr>
        <p:spPr>
          <a:xfrm>
            <a:off x="746415" y="319987"/>
            <a:ext cx="8297380" cy="494939"/>
          </a:xfrm>
        </p:spPr>
        <p:txBody>
          <a:bodyPr/>
          <a:lstStyle/>
          <a:p>
            <a:r>
              <a:rPr lang="id-ID"/>
              <a:t>Data type</a:t>
            </a:r>
            <a:endParaRPr lang="en-ZA"/>
          </a:p>
        </p:txBody>
      </p:sp>
      <p:pic>
        <p:nvPicPr>
          <p:cNvPr id="5" name="Picture 4">
            <a:extLst>
              <a:ext uri="{FF2B5EF4-FFF2-40B4-BE49-F238E27FC236}">
                <a16:creationId xmlns:a16="http://schemas.microsoft.com/office/drawing/2014/main" id="{736FC1E8-DD1E-3131-25FB-263233E62A0B}"/>
              </a:ext>
            </a:extLst>
          </p:cNvPr>
          <p:cNvPicPr>
            <a:picLocks noChangeAspect="1"/>
          </p:cNvPicPr>
          <p:nvPr/>
        </p:nvPicPr>
        <p:blipFill>
          <a:blip r:embed="rId2"/>
          <a:stretch>
            <a:fillRect/>
          </a:stretch>
        </p:blipFill>
        <p:spPr>
          <a:xfrm>
            <a:off x="374608" y="849220"/>
            <a:ext cx="7249537" cy="5115639"/>
          </a:xfrm>
          <a:prstGeom prst="rect">
            <a:avLst/>
          </a:prstGeom>
        </p:spPr>
      </p:pic>
    </p:spTree>
    <p:extLst>
      <p:ext uri="{BB962C8B-B14F-4D97-AF65-F5344CB8AC3E}">
        <p14:creationId xmlns:p14="http://schemas.microsoft.com/office/powerpoint/2010/main" val="185867528"/>
      </p:ext>
    </p:extLst>
  </p:cSld>
  <p:clrMapOvr>
    <a:masterClrMapping/>
  </p:clrMapOvr>
  <p:transition/>
  <p:timing/>
</p:sld>
</file>

<file path=ppt/slides/slide7.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Title 1">
            <a:extLst>
              <a:ext uri="{FF2B5EF4-FFF2-40B4-BE49-F238E27FC236}">
                <a16:creationId xmlns:a16="http://schemas.microsoft.com/office/drawing/2014/main" id="{C05D45BD-5B25-B32E-F712-18F18E7168E7}"/>
              </a:ext>
            </a:extLst>
          </p:cNvPr>
          <p:cNvSpPr>
            <a:spLocks noGrp="1"/>
          </p:cNvSpPr>
          <p:nvPr>
            <p:ph type="title"/>
          </p:nvPr>
        </p:nvSpPr>
        <p:spPr>
          <a:xfrm>
            <a:off x="893064" y="72518"/>
            <a:ext cx="8297380" cy="1326514"/>
          </a:xfrm>
        </p:spPr>
        <p:txBody>
          <a:bodyPr/>
          <a:lstStyle/>
          <a:p>
            <a:r>
              <a:rPr lang="id-ID"/>
              <a:t>Columns descriptions</a:t>
            </a:r>
            <a:endParaRPr lang="en-ZA"/>
          </a:p>
        </p:txBody>
      </p:sp>
      <p:sp>
        <p:nvSpPr>
          <p:cNvPr id="7" name="Rectangle 2">
            <a:extLst>
              <a:ext uri="{FF2B5EF4-FFF2-40B4-BE49-F238E27FC236}">
                <a16:creationId xmlns:a16="http://schemas.microsoft.com/office/drawing/2014/main" id="{D7535022-8677-8267-3914-6C6E7CFA08EA}"/>
              </a:ext>
            </a:extLst>
          </p:cNvPr>
          <p:cNvSpPr>
            <a:spLocks noGrp="1" noChangeArrowheads="1"/>
          </p:cNvSpPr>
          <p:nvPr>
            <p:ph type="body" sz="quarter" idx="13"/>
          </p:nvPr>
        </p:nvSpPr>
        <p:spPr bwMode="auto">
          <a:xfrm>
            <a:off x="152406" y="1704202"/>
            <a:ext cx="9778695" cy="3449594"/>
          </a:xfrm>
          <a:prstGeom prst="rect">
            <a:avLst/>
          </a:prstGeom>
          <a:solidFill>
            <a:srgbClr val="EFF0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58700" rIns="0" bIns="57132"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pPr>
            <a:endParaRPr kumimoji="0" lang="en-US" altLang="en-US" sz="1000" b="1" i="0" u="none" strike="noStrike" cap="none" normalizeH="0" baseline="0">
              <a:ln>
                <a:noFill/>
              </a:ln>
              <a:solidFill>
                <a:srgbClr val="000000"/>
              </a:solidFill>
              <a:effectLst/>
              <a:latin typeface="inherit"/>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Nama Lokasi</a:t>
            </a:r>
            <a:r>
              <a:rPr kumimoji="0" lang="en-US" altLang="en-US" sz="1400" b="0" i="0" u="none" strike="noStrike" cap="none" normalizeH="0" baseline="0">
                <a:ln>
                  <a:noFill/>
                </a:ln>
                <a:solidFill>
                  <a:srgbClr val="000000"/>
                </a:solidFill>
                <a:effectLst/>
                <a:latin typeface="Helvetica Neue"/>
              </a:rPr>
              <a:t>: Nama lokasi tempat login dilakukan. </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Jam Login</a:t>
            </a:r>
            <a:r>
              <a:rPr kumimoji="0" lang="en-US" altLang="en-US" sz="1400" b="0" i="0" u="none" strike="noStrike" cap="none" normalizeH="0" baseline="0">
                <a:ln>
                  <a:noFill/>
                </a:ln>
                <a:solidFill>
                  <a:srgbClr val="000000"/>
                </a:solidFill>
                <a:effectLst/>
                <a:latin typeface="Helvetica Neue"/>
              </a:rPr>
              <a:t>: Waktu login dalam format jam. </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Nama</a:t>
            </a:r>
            <a:r>
              <a:rPr kumimoji="0" lang="en-US" altLang="en-US" sz="1400" b="0" i="0" u="none" strike="noStrike" cap="none" normalizeH="0" baseline="0">
                <a:ln>
                  <a:noFill/>
                </a:ln>
                <a:solidFill>
                  <a:srgbClr val="000000"/>
                </a:solidFill>
                <a:effectLst/>
                <a:latin typeface="Helvetica Neue"/>
              </a:rPr>
              <a:t>: Nama lengkap pengguna yang login</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Email</a:t>
            </a:r>
            <a:r>
              <a:rPr kumimoji="0" lang="en-US" altLang="en-US" sz="1400" b="0" i="0" u="none" strike="noStrike" cap="none" normalizeH="0" baseline="0">
                <a:ln>
                  <a:noFill/>
                </a:ln>
                <a:solidFill>
                  <a:srgbClr val="000000"/>
                </a:solidFill>
                <a:effectLst/>
                <a:latin typeface="Helvetica Neue"/>
              </a:rPr>
              <a:t>: Alamat email pengguna. </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No Telp</a:t>
            </a:r>
            <a:r>
              <a:rPr kumimoji="0" lang="en-US" altLang="en-US" sz="1400" b="0" i="0" u="none" strike="noStrike" cap="none" normalizeH="0" baseline="0">
                <a:ln>
                  <a:noFill/>
                </a:ln>
                <a:solidFill>
                  <a:srgbClr val="000000"/>
                </a:solidFill>
                <a:effectLst/>
                <a:latin typeface="Helvetica Neue"/>
              </a:rPr>
              <a:t>: Nomor telepon pengguna. </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Merk HP</a:t>
            </a:r>
            <a:r>
              <a:rPr kumimoji="0" lang="en-US" altLang="en-US" sz="1400" b="0" i="0" u="none" strike="noStrike" cap="none" normalizeH="0" baseline="0">
                <a:ln>
                  <a:noFill/>
                </a:ln>
                <a:solidFill>
                  <a:srgbClr val="000000"/>
                </a:solidFill>
                <a:effectLst/>
                <a:latin typeface="Helvetica Neue"/>
              </a:rPr>
              <a:t>: Merk handphone yang digunakan oleh pengguna</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Digital Interest</a:t>
            </a:r>
            <a:r>
              <a:rPr kumimoji="0" lang="en-US" altLang="en-US" sz="1400" b="0" i="0" u="none" strike="noStrike" cap="none" normalizeH="0" baseline="0">
                <a:ln>
                  <a:noFill/>
                </a:ln>
                <a:solidFill>
                  <a:srgbClr val="000000"/>
                </a:solidFill>
                <a:effectLst/>
                <a:latin typeface="Helvetica Neue"/>
              </a:rPr>
              <a:t>: Minat digital pengguna yang tercatat saat login. </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Location Type</a:t>
            </a:r>
            <a:r>
              <a:rPr kumimoji="0" lang="en-US" altLang="en-US" sz="1400" b="0" i="0" u="none" strike="noStrike" cap="none" normalizeH="0" baseline="0">
                <a:ln>
                  <a:noFill/>
                </a:ln>
                <a:solidFill>
                  <a:srgbClr val="000000"/>
                </a:solidFill>
                <a:effectLst/>
                <a:latin typeface="Helvetica Neue"/>
              </a:rPr>
              <a:t>: Tipe lokasi tempat pengguna melakukan login. </a:t>
            </a: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err="1">
                <a:ln>
                  <a:noFill/>
                </a:ln>
                <a:solidFill>
                  <a:srgbClr val="000000"/>
                </a:solidFill>
                <a:effectLst/>
                <a:latin typeface="Courier New" panose="02070309020205020404" pitchFamily="49" charset="0"/>
                <a:cs typeface="Courier New" panose="02070309020205020404" pitchFamily="49" charset="0"/>
              </a:rPr>
              <a:t>Usia</a:t>
            </a:r>
            <a:r>
              <a:rPr kumimoji="0" lang="en-US" altLang="en-US" sz="1400" b="0" i="0" u="none" strike="noStrike" cap="none" normalizeH="0" baseline="0">
                <a:ln>
                  <a:noFill/>
                </a:ln>
                <a:solidFill>
                  <a:srgbClr val="000000"/>
                </a:solidFill>
                <a:effectLst/>
                <a:latin typeface="Helvetica Neue"/>
              </a:rPr>
              <a:t>: Usia pengguna dalam tahun.</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a:ln>
                  <a:noFill/>
                </a:ln>
                <a:solidFill>
                  <a:srgbClr val="000000"/>
                </a:solidFill>
                <a:effectLst/>
                <a:latin typeface="Helvetica Neue"/>
              </a:rPr>
              <a:t> </a:t>
            </a:r>
            <a:r>
              <a:rPr kumimoji="0" lang="en-US" altLang="en-US" sz="1400" b="0" i="0" u="none" strike="noStrike" cap="none" normalizeH="0" baseline="0" err="1">
                <a:ln>
                  <a:noFill/>
                </a:ln>
                <a:solidFill>
                  <a:srgbClr val="000000"/>
                </a:solidFill>
                <a:effectLst/>
                <a:latin typeface="Courier New" panose="02070309020205020404" pitchFamily="49" charset="0"/>
                <a:cs typeface="Courier New" panose="02070309020205020404" pitchFamily="49" charset="0"/>
              </a:rPr>
              <a:t>Kategori Usia</a:t>
            </a:r>
            <a:r>
              <a:rPr kumimoji="0" lang="en-US" altLang="en-US" sz="1400" b="0" i="0" u="none" strike="noStrike" cap="none" normalizeH="0" baseline="0">
                <a:ln>
                  <a:noFill/>
                </a:ln>
                <a:solidFill>
                  <a:srgbClr val="000000"/>
                </a:solidFill>
                <a:effectLst/>
                <a:latin typeface="Helvetica Neue"/>
              </a:rPr>
              <a:t>: Pengelompokan usia pengguna ke dalam kategori tertentu seperti "Remaja", "Dewasa", atau "Lansia</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err="1">
                <a:ln>
                  <a:noFill/>
                </a:ln>
                <a:solidFill>
                  <a:srgbClr val="000000"/>
                </a:solidFill>
                <a:effectLst/>
                <a:latin typeface="Courier New" panose="02070309020205020404" pitchFamily="49" charset="0"/>
                <a:cs typeface="Courier New" panose="02070309020205020404" pitchFamily="49" charset="0"/>
              </a:rPr>
              <a:t>Tanggal Login</a:t>
            </a:r>
            <a:r>
              <a:rPr kumimoji="0" lang="en-US" altLang="en-US" sz="1400" b="0" i="0" u="none" strike="noStrike" cap="none" normalizeH="0" baseline="0">
                <a:ln>
                  <a:noFill/>
                </a:ln>
                <a:solidFill>
                  <a:srgbClr val="000000"/>
                </a:solidFill>
                <a:effectLst/>
                <a:latin typeface="Helvetica Neue"/>
              </a:rPr>
              <a:t>: Tanggal ketika login dilakukan</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Hari</a:t>
            </a:r>
            <a:r>
              <a:rPr kumimoji="0" lang="en-US" altLang="en-US" sz="1400" b="0" i="0" u="none" strike="noStrike" cap="none" normalizeH="0" baseline="0">
                <a:ln>
                  <a:noFill/>
                </a:ln>
                <a:solidFill>
                  <a:srgbClr val="000000"/>
                </a:solidFill>
                <a:effectLst/>
                <a:latin typeface="Helvetica Neue"/>
              </a:rPr>
              <a:t>: Nama hari ketika login dilakukan, misalnya “</a:t>
            </a:r>
            <a:r>
              <a:rPr lang="id-ID" altLang="en-US" sz="1400">
                <a:solidFill>
                  <a:srgbClr val="000000"/>
                </a:solidFill>
                <a:latin typeface="Helvetica Neue"/>
              </a:rPr>
              <a:t>Monday</a:t>
            </a:r>
            <a:r>
              <a:rPr kumimoji="0" lang="en-US" altLang="en-US" sz="1400" b="0" i="0" u="none" strike="noStrike" cap="none" normalizeH="0" baseline="0">
                <a:ln>
                  <a:noFill/>
                </a:ln>
                <a:solidFill>
                  <a:srgbClr val="000000"/>
                </a:solidFill>
                <a:effectLst/>
                <a:latin typeface="Helvetica Neue"/>
              </a:rPr>
              <a:t>", “</a:t>
            </a:r>
            <a:r>
              <a:rPr kumimoji="0" lang="id-ID" altLang="en-US" sz="1400" b="0" i="0" u="none" strike="noStrike" cap="none" normalizeH="0" baseline="0">
                <a:ln>
                  <a:noFill/>
                </a:ln>
                <a:solidFill>
                  <a:srgbClr val="000000"/>
                </a:solidFill>
                <a:effectLst/>
                <a:latin typeface="Helvetica Neue"/>
              </a:rPr>
              <a:t>Tuesday</a:t>
            </a:r>
            <a:r>
              <a:rPr kumimoji="0" lang="en-US" altLang="en-US" sz="1400" b="0" i="0" u="none" strike="noStrike" cap="none" normalizeH="0" baseline="0">
                <a:ln>
                  <a:noFill/>
                </a:ln>
                <a:solidFill>
                  <a:srgbClr val="000000"/>
                </a:solidFill>
                <a:effectLst/>
                <a:latin typeface="Helvetica Neue"/>
              </a:rPr>
              <a:t>"</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Char char="•"/>
            </a:pPr>
            <a:r>
              <a:rPr kumimoji="0" lang="en-US" altLang="en-US" sz="14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Datetime Login</a:t>
            </a:r>
            <a:r>
              <a:rPr kumimoji="0" lang="en-US" altLang="en-US" sz="1400" b="0" i="0" u="none" strike="noStrike" cap="none" normalizeH="0" baseline="0">
                <a:ln>
                  <a:noFill/>
                </a:ln>
                <a:solidFill>
                  <a:srgbClr val="000000"/>
                </a:solidFill>
                <a:effectLst/>
                <a:latin typeface="Helvetica Neue"/>
              </a:rPr>
              <a:t>: Kolom ini merupakan gabungan dari tanggal dan waktu login</a:t>
            </a:r>
            <a:endParaRPr kumimoji="0" lang="id-ID" altLang="en-US" sz="1400" b="0" i="0" u="none" strike="noStrike" cap="none" normalizeH="0" baseline="0">
              <a:ln>
                <a:noFill/>
              </a:ln>
              <a:solidFill>
                <a:srgbClr val="000000"/>
              </a:solidFill>
              <a:effectLst/>
              <a:latin typeface="Helvetica Neue"/>
            </a:endParaRPr>
          </a:p>
          <a:p>
            <a:pPr marL="0" marR="0" lvl="0" indent="0" algn="just" defTabSz="914400" rtl="0" eaLnBrk="0" fontAlgn="base" latinLnBrk="0" hangingPunct="0">
              <a:lnSpc>
                <a:spcPct val="100000"/>
              </a:lnSpc>
              <a:spcBef>
                <a:spcPct val="0"/>
              </a:spcBef>
              <a:spcAft>
                <a:spcPct val="0"/>
              </a:spcAft>
              <a:buClrTx/>
              <a:buSzTx/>
              <a:buFontTx/>
              <a:buNone/>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99008355"/>
      </p:ext>
    </p:extLst>
  </p:cSld>
  <p:clrMapOvr>
    <a:masterClrMapping/>
  </p:clrMapOvr>
  <p:transition/>
  <p:timing/>
</p:sld>
</file>

<file path=ppt/slides/slide8.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Title 1">
            <a:extLst>
              <a:ext uri="{FF2B5EF4-FFF2-40B4-BE49-F238E27FC236}">
                <a16:creationId xmlns:a16="http://schemas.microsoft.com/office/drawing/2014/main" id="{EF7E8D25-D403-2E2B-50DA-B21A0500AB0E}"/>
              </a:ext>
            </a:extLst>
          </p:cNvPr>
          <p:cNvSpPr>
            <a:spLocks noGrp="1"/>
          </p:cNvSpPr>
          <p:nvPr>
            <p:ph type="title"/>
          </p:nvPr>
        </p:nvSpPr>
        <p:spPr>
          <a:xfrm>
            <a:off x="557669" y="1350405"/>
            <a:ext cx="6938686" cy="1504939"/>
          </a:xfrm>
        </p:spPr>
        <p:txBody>
          <a:bodyPr/>
          <a:lstStyle/>
          <a:p>
            <a:r>
              <a:rPr lang="id-ID"/>
              <a:t>EXPLORAtory data analysis</a:t>
            </a:r>
            <a:endParaRPr lang="en-US"/>
          </a:p>
        </p:txBody>
      </p:sp>
    </p:spTree>
    <p:extLst>
      <p:ext uri="{BB962C8B-B14F-4D97-AF65-F5344CB8AC3E}">
        <p14:creationId xmlns:p14="http://schemas.microsoft.com/office/powerpoint/2010/main" val="3493061142"/>
      </p:ext>
    </p:extLst>
  </p:cSld>
  <p:clrMapOvr>
    <a:masterClrMapping/>
  </p:clrMapOvr>
  <p:transition/>
  <p:timing/>
</p:sld>
</file>

<file path=ppt/slides/slide9.xml><?xml version="1.0" encoding="utf-8"?>
<p:sld xmlns:a="http://schemas.openxmlformats.org/drawingml/2006/main" xmlns:r="http://schemas.openxmlformats.org/officeDocument/2006/relationships" xmlns:p14="http://schemas.microsoft.com/office/powerpoint/2010/main" xmlns:a14="http://schemas.microsoft.com/office/drawing/2010/main" xmlns:p15="http://schemas.microsoft.com/office/powerpoint/2012/main" xmlns:p159="http://schemas.microsoft.com/office/powerpoint/2015/09/main" xmlns:p="http://schemas.openxmlformats.org/presentationml/2006/main">
  <p:cSld>
    <p:spTree>
      <p:nvGrpSpPr>
        <p:cNvPr id="1" name=""/>
        <p:cNvGrpSpPr/>
        <p:nvPr/>
      </p:nvGrpSpPr>
      <p:grpSpPr>
        <a:xfrm>
          <a:off x="0" y="0"/>
          <a:ext cx="0" cy="0"/>
        </a:xfrm>
      </p:grpSpPr>
      <p:sp>
        <p:nvSpPr>
          <p:cNvPr id="2" name="Title 1">
            <a:extLst>
              <a:ext uri="{FF2B5EF4-FFF2-40B4-BE49-F238E27FC236}">
                <a16:creationId xmlns:a16="http://schemas.microsoft.com/office/drawing/2014/main" id="{F53F4228-0DC4-4119-B9C7-6C936C41E980}"/>
              </a:ext>
            </a:extLst>
          </p:cNvPr>
          <p:cNvSpPr>
            <a:spLocks noGrp="1"/>
          </p:cNvSpPr>
          <p:nvPr>
            <p:ph type="title"/>
          </p:nvPr>
        </p:nvSpPr>
        <p:spPr>
          <a:xfrm>
            <a:off x="893064" y="72518"/>
            <a:ext cx="10405174" cy="1326514"/>
          </a:xfrm>
        </p:spPr>
        <p:txBody>
          <a:bodyPr/>
          <a:lstStyle/>
          <a:p>
            <a:r>
              <a:rPr lang="id-ID"/>
              <a:t>EXPLORAtory data analysis</a:t>
            </a:r>
            <a:endParaRPr lang="en-ZA"/>
          </a:p>
        </p:txBody>
      </p:sp>
      <p:sp>
        <p:nvSpPr>
          <p:cNvPr id="5" name="Content Placeholder 4">
            <a:extLst>
              <a:ext uri="{FF2B5EF4-FFF2-40B4-BE49-F238E27FC236}">
                <a16:creationId xmlns:a16="http://schemas.microsoft.com/office/drawing/2014/main" id="{8E5B1204-B9F7-0D66-EBAA-9265C1E35527}"/>
              </a:ext>
            </a:extLst>
          </p:cNvPr>
          <p:cNvSpPr>
            <a:spLocks noGrp="1"/>
          </p:cNvSpPr>
          <p:nvPr>
            <p:ph sz="quarter" idx="14"/>
          </p:nvPr>
        </p:nvSpPr>
        <p:spPr>
          <a:xfrm>
            <a:off x="7014493" y="1968350"/>
            <a:ext cx="4887594" cy="3687763"/>
          </a:xfrm>
        </p:spPr>
        <p:txBody>
          <a:bodyPr>
            <a:normAutofit/>
          </a:bodyPr>
          <a:lstStyle/>
          <a:p>
            <a:r>
              <a:rPr lang="id-ID"/>
              <a:t>Rata – rata : 19.70 Tahun</a:t>
            </a:r>
          </a:p>
          <a:p>
            <a:r>
              <a:rPr lang="id-ID"/>
              <a:t>Median  : 23 Tahun</a:t>
            </a:r>
          </a:p>
          <a:p>
            <a:r>
              <a:rPr lang="id-ID"/>
              <a:t>Modus : 25 Tahun </a:t>
            </a:r>
          </a:p>
          <a:p>
            <a:r>
              <a:rPr lang="en-ID" b="0" i="0" err="1">
                <a:solidFill>
                  <a:srgbClr val="000000"/>
                </a:solidFill>
                <a:effectLst/>
              </a:rPr>
              <a:t>Berdasarkan grafik dapat diketahui bahwa</a:t>
            </a:r>
            <a:r>
              <a:rPr lang="id-ID" b="0" i="0">
                <a:solidFill>
                  <a:srgbClr val="000000"/>
                </a:solidFill>
                <a:effectLst/>
              </a:rPr>
              <a:t> </a:t>
            </a:r>
            <a:r>
              <a:rPr lang="en-ID" b="1" i="0">
                <a:solidFill>
                  <a:srgbClr val="000000"/>
                </a:solidFill>
                <a:effectLst/>
              </a:rPr>
              <a:t>mean &lt; median &lt; modus</a:t>
            </a:r>
            <a:r>
              <a:rPr lang="en-ID" b="0" i="0">
                <a:solidFill>
                  <a:srgbClr val="000000"/>
                </a:solidFill>
                <a:effectLst/>
              </a:rPr>
              <a:t>, distribusi cenderung negatif </a:t>
            </a:r>
            <a:r>
              <a:rPr lang="en-ID" b="1" i="0">
                <a:solidFill>
                  <a:srgbClr val="000000"/>
                </a:solidFill>
                <a:effectLst/>
              </a:rPr>
              <a:t>(left-skewed)</a:t>
            </a:r>
            <a:r>
              <a:rPr lang="en-ID" b="0" i="0">
                <a:solidFill>
                  <a:srgbClr val="000000"/>
                </a:solidFill>
                <a:effectLst/>
              </a:rPr>
              <a:t>. Artinya, ekor distribusi lebih panjang ke arah nilai yang lebih rendah.</a:t>
            </a:r>
            <a:endParaRPr lang="en-US"/>
          </a:p>
        </p:txBody>
      </p:sp>
      <p:pic>
        <p:nvPicPr>
          <p:cNvPr id="9" name="Picture 8">
            <a:extLst>
              <a:ext uri="{FF2B5EF4-FFF2-40B4-BE49-F238E27FC236}">
                <a16:creationId xmlns:a16="http://schemas.microsoft.com/office/drawing/2014/main" id="{73E84BCD-1895-C8DE-C7F0-15E99213B593}"/>
              </a:ext>
            </a:extLst>
          </p:cNvPr>
          <p:cNvPicPr>
            <a:picLocks noChangeAspect="1"/>
          </p:cNvPicPr>
          <p:nvPr/>
        </p:nvPicPr>
        <p:blipFill>
          <a:blip r:embed="rId2"/>
          <a:stretch>
            <a:fillRect/>
          </a:stretch>
        </p:blipFill>
        <p:spPr>
          <a:xfrm>
            <a:off x="807522" y="1579087"/>
            <a:ext cx="5912455" cy="3738062"/>
          </a:xfrm>
          <a:prstGeom prst="rect">
            <a:avLst/>
          </a:prstGeom>
        </p:spPr>
      </p:pic>
    </p:spTree>
    <p:extLst>
      <p:ext uri="{BB962C8B-B14F-4D97-AF65-F5344CB8AC3E}">
        <p14:creationId xmlns:p14="http://schemas.microsoft.com/office/powerpoint/2010/main" val="1041471105"/>
      </p:ext>
    </p:extLst>
  </p:cSld>
  <p:clrMapOvr>
    <a:masterClrMapping/>
  </p:clrMapOvr>
  <p:transition/>
  <p:timing/>
</p:sld>
</file>

<file path=ppt/tags/tag1.xml><?xml version="1.0" encoding="utf-8"?>
<p:tagLst xmlns:p="http://schemas.openxmlformats.org/presentationml/2006/main">
  <p:tag name="AS_NET" val="4.0.30319.42000"/>
  <p:tag name="AS_OS" val="Microsoft Windows NT 10.0.14393.0"/>
  <p:tag name="AS_RELEASE_DATE" val="2019.12.14"/>
  <p:tag name="AS_TITLE" val="Aspose.Slides for .NET 4.0 Client Profile"/>
  <p:tag name="AS_VERSION" val="19.12"/>
</p:tagLst>
</file>

<file path=ppt/theme/theme1.xml><?xml version="1.0" encoding="utf-8"?>
<a:theme xmlns:r="http://schemas.openxmlformats.org/officeDocument/2006/relationships" xmlns:a="http://schemas.openxmlformats.org/drawingml/2006/main" name="Custom">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Arial"/>
        <a:cs typeface="Arial"/>
      </a:majorFont>
      <a:minorFont>
        <a:latin typeface="Avenir Next LT Pro Light"/>
        <a:ea typeface="Aria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Lst>
    <a:ext uri="{05A4C25C-085E-4340-85A3-A5531E510DB2}">
      <thm15:themeFamily xmlns:thm15="http://schemas.microsoft.com/office/thememl/2012/main" name="TM16411248_Win32_SL_V4" id="{806921AB-1FF9-416C-A3A7-D14200787132}" vid="{8436FA26-ADF6-4DA9-8A70-95C197E774BC}"/>
    </a:ext>
  </a:extLst>
</a:theme>
</file>

<file path=ppt/theme/theme2.xml><?xml version="1.0" encoding="utf-8"?>
<a:theme xmlns:r="http://schemas.openxmlformats.org/officeDocument/2006/relationships"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r="http://schemas.openxmlformats.org/officeDocument/2006/relationships"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Lst>
    <a:ext uri="{05A4C25C-085E-4340-85A3-A5531E510DB2}">
      <thm15:themeFamily xmlns:thm15="http://schemas.microsoft.com/office/thememl/2012/main" name="Office Theme" id="{62F939B6-93AF-4DB8-9C6B-D6C7DFDC589F}" vid="{4A3C46E8-61CC-4603-A589-7422A47A8E4A}"/>
    </a:ext>
  </a:extLst>
</a:theme>
</file>

<file path=customXml/_rels/item1.xml.rels>&#65279;<?xml version="1.0" encoding="utf-8" standalone="yes"?><Relationships xmlns="http://schemas.openxmlformats.org/package/2006/relationships"><Relationship Id="rId1" Type="http://schemas.openxmlformats.org/officeDocument/2006/relationships/customXmlProps" Target="itemProps1.xml" /></Relationships>
</file>

<file path=customXml/_rels/item2.xml.rels>&#65279;<?xml version="1.0" encoding="utf-8" standalone="yes"?><Relationships xmlns="http://schemas.openxmlformats.org/package/2006/relationships"><Relationship Id="rId1" Type="http://schemas.openxmlformats.org/officeDocument/2006/relationships/customXmlProps" Target="itemProps2.xml" /></Relationships>
</file>

<file path=customXml/_rels/item3.xml.rels>&#65279;<?xml version="1.0" encoding="utf-8" standalone="yes"?><Relationships xmlns="http://schemas.openxmlformats.org/package/2006/relationships"><Relationship Id="rId1" Type="http://schemas.openxmlformats.org/officeDocument/2006/relationships/customXmlProps" Target="itemProps3.xml" /></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5040CA-20CC-43C6-BC0C-8D8696B6AF8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CC02FA78-7B40-45E2-B806-470B0FC280F6}">
  <ds:schemaRefs>
    <ds:schemaRef ds:uri="http://schemas.microsoft.com/sharepoint/v3/contenttype/forms"/>
  </ds:schemaRefs>
</ds:datastoreItem>
</file>

<file path=customXml/itemProps3.xml><?xml version="1.0" encoding="utf-8"?>
<ds:datastoreItem xmlns:ds="http://schemas.openxmlformats.org/officeDocument/2006/customXml" ds:itemID="{BFBA14A9-9290-4E1F-A1C4-0305BFA57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vt="http://schemas.openxmlformats.org/officeDocument/2006/docPropsVTypes" xmlns="http://schemas.openxmlformats.org/officeDocument/2006/extended-properties">
  <Template>{E78C2AD6-6C7A-4294-9255-A657A016AD39}tf16411248_win32</Template>
  <Company/>
  <PresentationFormat>Widescreen</PresentationFormat>
  <Paragraphs>88</Paragraphs>
  <Slides>24</Slides>
  <Notes>0</Notes>
  <TotalTime>297</TotalTime>
  <HiddenSlides>0</HiddenSlides>
  <MMClips>0</MMClips>
  <ScaleCrop>0</ScaleCrop>
  <HeadingPairs>
    <vt:vector baseType="variant" size="6">
      <vt:variant>
        <vt:lpstr>Fonts used</vt:lpstr>
      </vt:variant>
      <vt:variant>
        <vt:i4>12</vt:i4>
      </vt:variant>
      <vt:variant>
        <vt:lpstr>Theme</vt:lpstr>
      </vt:variant>
      <vt:variant>
        <vt:i4>1</vt:i4>
      </vt:variant>
      <vt:variant>
        <vt:lpstr>Slide Titles</vt:lpstr>
      </vt:variant>
      <vt:variant>
        <vt:i4>24</vt:i4>
      </vt:variant>
    </vt:vector>
  </HeadingPairs>
  <TitlesOfParts>
    <vt:vector baseType="lpstr" size="37">
      <vt:lpstr>Arial</vt:lpstr>
      <vt:lpstr>Posterama</vt:lpstr>
      <vt:lpstr>Avenir Next LT Pro Light</vt:lpstr>
      <vt:lpstr>Calibri Light</vt:lpstr>
      <vt:lpstr>Calibri</vt:lpstr>
      <vt:lpstr>Times New Roman</vt:lpstr>
      <vt:lpstr>Book Antiqua</vt:lpstr>
      <vt:lpstr>Aldhabi</vt:lpstr>
      <vt:lpstr>docs-Roboto</vt:lpstr>
      <vt:lpstr>Helvetica Neue</vt:lpstr>
      <vt:lpstr>Courier New</vt:lpstr>
      <vt:lpstr>inherit</vt:lpstr>
      <vt:lpstr>Custom</vt:lpstr>
      <vt:lpstr>HIGO Technical TEST Data scientist intern position</vt:lpstr>
      <vt:lpstr>TASK</vt:lpstr>
      <vt:lpstr>PowerPoint Presentation</vt:lpstr>
      <vt:lpstr>Objective statements</vt:lpstr>
      <vt:lpstr>Data understanding</vt:lpstr>
      <vt:lpstr>Data type</vt:lpstr>
      <vt:lpstr>Columns descriptions</vt:lpstr>
      <vt:lpstr>EXPLORAtory data analysis</vt:lpstr>
      <vt:lpstr>EXPLORAtory data analysis</vt:lpstr>
      <vt:lpstr>Distribusi data</vt:lpstr>
      <vt:lpstr>Distribusi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Machine learning</vt:lpstr>
      <vt:lpstr>PowerPoint Presentation</vt:lpstr>
      <vt:lpstr>PowerPoint Presentation</vt:lpstr>
      <vt:lpstr>PowerPoint Presentation</vt:lpstr>
      <vt:lpstr>Kesimpulan</vt:lpstr>
      <vt:lpstr>Thank you </vt:lpstr>
    </vt:vector>
  </TitlesOfParts>
  <LinksUpToDate>0</LinksUpToDate>
  <SharedDoc>0</SharedDoc>
  <HyperlinksChanged>0</HyperlinksChanged>
  <Application>Aspose.Slides for .NET</Application>
  <AppVersion>19.1200</AppVersion>
</Properties>
</file>

<file path=docProps/core.xml><?xml version="1.0" encoding="utf-8"?>
<cp:coreProperties xmlns:dc="http://purl.org/dc/elements/1.1/" xmlns:dcterms="http://purl.org/dc/terms/" xmlns:dcmitype="http://purl.org/dc/dcmitype/" xmlns:xsi="http://www.w3.org/2001/XMLSchema-instance" xmlns:cp="http://schemas.openxmlformats.org/package/2006/metadata/core-properties">
  <dc:title>HIGO Technical TEST  Data scientist intern position</dc:title>
  <dc:creator>ABIL TIO KENDA</dc:creator>
  <cp:lastModifiedBy>ABIL TIO KENDA</cp:lastModifiedBy>
  <cp:revision>3</cp:revision>
  <dcterms:created xsi:type="dcterms:W3CDTF">2024-03-05T09:39:11Z</dcterms:created>
  <dcterms:modified xsi:type="dcterms:W3CDTF">2024-03-06T05:58:29Z</dcterms:modified>
</cp:coreProperties>
</file>

<file path=docProps/custom.xml><?xml version="1.0" encoding="utf-8"?>
<Properties xmlns:vt="http://schemas.openxmlformats.org/officeDocument/2006/docPropsVTypes" xmlns="http://schemas.openxmlformats.org/officeDocument/2006/custom-properties">
  <property fmtid="{D5CDD505-2E9C-101B-9397-08002B2CF9AE}" pid="2" name="ContentTypeId">
    <vt:lpwstr>0x01010079F111ED35F8CC479449609E8A0923A6</vt:lpwstr>
  </property>
</Properties>
</file>

<file path=docProps/thumbnail.jpeg>
</file>